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333" r:id="rId20"/>
    <p:sldId id="277" r:id="rId21"/>
    <p:sldId id="284" r:id="rId22"/>
    <p:sldId id="269" r:id="rId23"/>
    <p:sldId id="304" r:id="rId24"/>
    <p:sldId id="305"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33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09"/>
    <p:restoredTop sz="85124"/>
  </p:normalViewPr>
  <p:slideViewPr>
    <p:cSldViewPr snapToGrid="0" snapToObjects="1">
      <p:cViewPr varScale="1">
        <p:scale>
          <a:sx n="137" d="100"/>
          <a:sy n="137" d="100"/>
        </p:scale>
        <p:origin x="936" y="3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1/28/25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jpeg>
</file>

<file path=ppt/media/image40.png>
</file>

<file path=ppt/media/image41.png>
</file>

<file path=ppt/media/image42.jpeg>
</file>

<file path=ppt/media/image43.png>
</file>

<file path=ppt/media/image44.png>
</file>

<file path=ppt/media/image45.png>
</file>

<file path=ppt/media/image46.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4071692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yankee-samurai/DSrepo/blob/main/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yankee-samurai/DSrepo/blob/main/edadataviz%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yankee-samurai/DSrepo/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github.com/yankee-samurai/DSrepo/blob/main/lab_jupyter_launch_site_location.ipynb"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yankee-samurai/DSrepo/blob/main/spacex_dash_app%20(1).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yankee-samurai/DSrepo/blob/main/SpaceX_Machine%20Learning%20Prediction_Part_5%20(1).ipynb"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9.png"/></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4.png"/></Relationships>
</file>

<file path=ppt/slides/_rels/slide4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yankee-samurai/DSrepo/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yankee-samurai/DSrepo/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Masahiro Kamei, M.Eng.</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19793"/>
            <a:ext cx="8975652" cy="938215"/>
          </a:xfrm>
          <a:prstGeom prst="rect">
            <a:avLst/>
          </a:prstGeom>
        </p:spPr>
        <p:txBody>
          <a:bodyPr/>
          <a:lstStyle/>
          <a:p>
            <a:pPr algn="l"/>
            <a:r>
              <a:rPr lang="en-US" sz="1600" b="1" i="0" dirty="0">
                <a:effectLst/>
                <a:latin typeface="system-ui"/>
              </a:rPr>
              <a:t>Objectives</a:t>
            </a:r>
          </a:p>
          <a:p>
            <a:pPr algn="l">
              <a:buFont typeface="Arial" panose="020B0604020202020204" pitchFamily="34" charset="0"/>
              <a:buChar char="•"/>
            </a:pPr>
            <a:r>
              <a:rPr lang="en-US" sz="1100" b="0" i="0" dirty="0">
                <a:effectLst/>
                <a:latin typeface="system-ui"/>
              </a:rPr>
              <a:t>Exploratory Data Analysis</a:t>
            </a:r>
          </a:p>
          <a:p>
            <a:pPr algn="l">
              <a:buFont typeface="Arial" panose="020B0604020202020204" pitchFamily="34" charset="0"/>
              <a:buChar char="•"/>
            </a:pPr>
            <a:r>
              <a:rPr lang="en-US" sz="1100" b="0" i="0" dirty="0">
                <a:effectLst/>
                <a:latin typeface="system-ui"/>
              </a:rPr>
              <a:t>Determine Training Labels</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3" name="TextBox 2">
            <a:hlinkClick r:id="rId3"/>
            <a:extLst>
              <a:ext uri="{FF2B5EF4-FFF2-40B4-BE49-F238E27FC236}">
                <a16:creationId xmlns:a16="http://schemas.microsoft.com/office/drawing/2014/main" id="{0C42E49A-B458-D03B-1C4D-FEBB93E7092B}"/>
              </a:ext>
            </a:extLst>
          </p:cNvPr>
          <p:cNvSpPr txBox="1"/>
          <p:nvPr/>
        </p:nvSpPr>
        <p:spPr>
          <a:xfrm>
            <a:off x="992634" y="5755161"/>
            <a:ext cx="9853287" cy="646331"/>
          </a:xfrm>
          <a:prstGeom prst="rect">
            <a:avLst/>
          </a:prstGeom>
          <a:noFill/>
        </p:spPr>
        <p:txBody>
          <a:bodyPr wrap="square">
            <a:spAutoFit/>
          </a:bodyPr>
          <a:lstStyle/>
          <a:p>
            <a:r>
              <a:rPr lang="en-US" sz="1800" dirty="0">
                <a:solidFill>
                  <a:schemeClr val="accent3">
                    <a:lumMod val="25000"/>
                  </a:schemeClr>
                </a:solidFill>
                <a:latin typeface="Abadi" panose="020B0604020104020204" pitchFamily="34" charset="0"/>
                <a:hlinkClick r:id="rId3"/>
              </a:rPr>
              <a:t>Add the GitHub URL of your completed data wrangling related notebooks, as an external reference and peer-review purpose</a:t>
            </a:r>
            <a:endParaRPr lang="en-US" sz="1800" dirty="0">
              <a:solidFill>
                <a:schemeClr val="accent3">
                  <a:lumMod val="25000"/>
                </a:schemeClr>
              </a:solidFill>
              <a:latin typeface="Abadi" panose="020B0604020104020204" pitchFamily="34" charset="0"/>
            </a:endParaRPr>
          </a:p>
        </p:txBody>
      </p:sp>
      <p:sp>
        <p:nvSpPr>
          <p:cNvPr id="6" name="Terminator 5">
            <a:extLst>
              <a:ext uri="{FF2B5EF4-FFF2-40B4-BE49-F238E27FC236}">
                <a16:creationId xmlns:a16="http://schemas.microsoft.com/office/drawing/2014/main" id="{4353D518-EDD7-FDAF-25D6-E016F2392CE0}"/>
              </a:ext>
            </a:extLst>
          </p:cNvPr>
          <p:cNvSpPr/>
          <p:nvPr/>
        </p:nvSpPr>
        <p:spPr>
          <a:xfrm rot="16200000">
            <a:off x="2244292" y="2316739"/>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Start</a:t>
            </a:r>
          </a:p>
        </p:txBody>
      </p:sp>
      <p:sp>
        <p:nvSpPr>
          <p:cNvPr id="7" name="Terminator 6">
            <a:extLst>
              <a:ext uri="{FF2B5EF4-FFF2-40B4-BE49-F238E27FC236}">
                <a16:creationId xmlns:a16="http://schemas.microsoft.com/office/drawing/2014/main" id="{65DE3638-2F13-AF13-3A73-0F9ED2CEFADF}"/>
              </a:ext>
            </a:extLst>
          </p:cNvPr>
          <p:cNvSpPr/>
          <p:nvPr/>
        </p:nvSpPr>
        <p:spPr>
          <a:xfrm rot="16200000">
            <a:off x="9430420" y="4455132"/>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End</a:t>
            </a:r>
          </a:p>
        </p:txBody>
      </p:sp>
      <p:cxnSp>
        <p:nvCxnSpPr>
          <p:cNvPr id="9" name="Straight Arrow Connector 8">
            <a:extLst>
              <a:ext uri="{FF2B5EF4-FFF2-40B4-BE49-F238E27FC236}">
                <a16:creationId xmlns:a16="http://schemas.microsoft.com/office/drawing/2014/main" id="{E511C74D-7DE9-B8B0-BAD1-31E6FF7998D7}"/>
              </a:ext>
            </a:extLst>
          </p:cNvPr>
          <p:cNvCxnSpPr>
            <a:cxnSpLocks/>
            <a:stCxn id="6" idx="1"/>
            <a:endCxn id="11" idx="0"/>
          </p:cNvCxnSpPr>
          <p:nvPr/>
        </p:nvCxnSpPr>
        <p:spPr>
          <a:xfrm flipH="1">
            <a:off x="2370255" y="2993209"/>
            <a:ext cx="1" cy="61373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Elbow Connector 9">
            <a:extLst>
              <a:ext uri="{FF2B5EF4-FFF2-40B4-BE49-F238E27FC236}">
                <a16:creationId xmlns:a16="http://schemas.microsoft.com/office/drawing/2014/main" id="{F8D4F5BA-3012-6DF5-4A72-32441FF36EB4}"/>
              </a:ext>
            </a:extLst>
          </p:cNvPr>
          <p:cNvCxnSpPr>
            <a:cxnSpLocks/>
            <a:stCxn id="16" idx="3"/>
            <a:endCxn id="20" idx="1"/>
          </p:cNvCxnSpPr>
          <p:nvPr/>
        </p:nvCxnSpPr>
        <p:spPr>
          <a:xfrm flipV="1">
            <a:off x="3112039" y="2867246"/>
            <a:ext cx="1977375" cy="2138393"/>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Process 10">
            <a:extLst>
              <a:ext uri="{FF2B5EF4-FFF2-40B4-BE49-F238E27FC236}">
                <a16:creationId xmlns:a16="http://schemas.microsoft.com/office/drawing/2014/main" id="{9608C080-7FAF-A28C-85BB-D703C3FB358F}"/>
              </a:ext>
            </a:extLst>
          </p:cNvPr>
          <p:cNvSpPr/>
          <p:nvPr/>
        </p:nvSpPr>
        <p:spPr>
          <a:xfrm>
            <a:off x="1628471" y="3606939"/>
            <a:ext cx="1483568" cy="723548"/>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Initial Inspection</a:t>
            </a:r>
          </a:p>
        </p:txBody>
      </p:sp>
      <p:cxnSp>
        <p:nvCxnSpPr>
          <p:cNvPr id="12" name="Straight Arrow Connector 11">
            <a:extLst>
              <a:ext uri="{FF2B5EF4-FFF2-40B4-BE49-F238E27FC236}">
                <a16:creationId xmlns:a16="http://schemas.microsoft.com/office/drawing/2014/main" id="{945F2A05-1EE6-BDB4-D74E-C23BA932EDAA}"/>
              </a:ext>
            </a:extLst>
          </p:cNvPr>
          <p:cNvCxnSpPr>
            <a:cxnSpLocks/>
            <a:stCxn id="11" idx="2"/>
            <a:endCxn id="16" idx="0"/>
          </p:cNvCxnSpPr>
          <p:nvPr/>
        </p:nvCxnSpPr>
        <p:spPr>
          <a:xfrm>
            <a:off x="2370255" y="4330487"/>
            <a:ext cx="0" cy="3133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Process 15">
            <a:extLst>
              <a:ext uri="{FF2B5EF4-FFF2-40B4-BE49-F238E27FC236}">
                <a16:creationId xmlns:a16="http://schemas.microsoft.com/office/drawing/2014/main" id="{61D878B3-B780-C437-F627-ECD9D567BD68}"/>
              </a:ext>
            </a:extLst>
          </p:cNvPr>
          <p:cNvSpPr/>
          <p:nvPr/>
        </p:nvSpPr>
        <p:spPr>
          <a:xfrm>
            <a:off x="1628471" y="4643865"/>
            <a:ext cx="1483568" cy="723548"/>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Check for Missing Values</a:t>
            </a:r>
          </a:p>
        </p:txBody>
      </p:sp>
      <p:sp>
        <p:nvSpPr>
          <p:cNvPr id="20" name="Process 19">
            <a:extLst>
              <a:ext uri="{FF2B5EF4-FFF2-40B4-BE49-F238E27FC236}">
                <a16:creationId xmlns:a16="http://schemas.microsoft.com/office/drawing/2014/main" id="{256E39DE-B282-C2DB-9740-E8D5947B91C9}"/>
              </a:ext>
            </a:extLst>
          </p:cNvPr>
          <p:cNvSpPr/>
          <p:nvPr/>
        </p:nvSpPr>
        <p:spPr>
          <a:xfrm>
            <a:off x="5089414" y="2505472"/>
            <a:ext cx="1659728" cy="723548"/>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Check Feature Types</a:t>
            </a:r>
          </a:p>
        </p:txBody>
      </p:sp>
      <p:cxnSp>
        <p:nvCxnSpPr>
          <p:cNvPr id="24" name="Straight Arrow Connector 23">
            <a:extLst>
              <a:ext uri="{FF2B5EF4-FFF2-40B4-BE49-F238E27FC236}">
                <a16:creationId xmlns:a16="http://schemas.microsoft.com/office/drawing/2014/main" id="{1098CB19-1393-5FFF-B431-481C51603C42}"/>
              </a:ext>
            </a:extLst>
          </p:cNvPr>
          <p:cNvCxnSpPr>
            <a:cxnSpLocks/>
            <a:stCxn id="20" idx="2"/>
            <a:endCxn id="27" idx="0"/>
          </p:cNvCxnSpPr>
          <p:nvPr/>
        </p:nvCxnSpPr>
        <p:spPr>
          <a:xfrm>
            <a:off x="5919278" y="3229020"/>
            <a:ext cx="2" cy="3773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Process 26">
            <a:extLst>
              <a:ext uri="{FF2B5EF4-FFF2-40B4-BE49-F238E27FC236}">
                <a16:creationId xmlns:a16="http://schemas.microsoft.com/office/drawing/2014/main" id="{669E2D52-905E-E2F6-955D-F4028A4581AC}"/>
              </a:ext>
            </a:extLst>
          </p:cNvPr>
          <p:cNvSpPr/>
          <p:nvPr/>
        </p:nvSpPr>
        <p:spPr>
          <a:xfrm>
            <a:off x="5089415" y="3606369"/>
            <a:ext cx="1659729" cy="723548"/>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Calculate Launches by Launch Site</a:t>
            </a:r>
          </a:p>
        </p:txBody>
      </p:sp>
      <p:sp>
        <p:nvSpPr>
          <p:cNvPr id="30" name="Process 29">
            <a:extLst>
              <a:ext uri="{FF2B5EF4-FFF2-40B4-BE49-F238E27FC236}">
                <a16:creationId xmlns:a16="http://schemas.microsoft.com/office/drawing/2014/main" id="{8A259F1D-325A-E39D-19E3-26971ED067BF}"/>
              </a:ext>
            </a:extLst>
          </p:cNvPr>
          <p:cNvSpPr/>
          <p:nvPr/>
        </p:nvSpPr>
        <p:spPr>
          <a:xfrm>
            <a:off x="5089414" y="4648155"/>
            <a:ext cx="1659730" cy="723548"/>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Calculate Orbits and Orbit Types</a:t>
            </a:r>
          </a:p>
        </p:txBody>
      </p:sp>
      <p:sp>
        <p:nvSpPr>
          <p:cNvPr id="31" name="Process 30">
            <a:extLst>
              <a:ext uri="{FF2B5EF4-FFF2-40B4-BE49-F238E27FC236}">
                <a16:creationId xmlns:a16="http://schemas.microsoft.com/office/drawing/2014/main" id="{1C465539-F043-0BC7-CB24-91FD1F5A5EEE}"/>
              </a:ext>
            </a:extLst>
          </p:cNvPr>
          <p:cNvSpPr/>
          <p:nvPr/>
        </p:nvSpPr>
        <p:spPr>
          <a:xfrm>
            <a:off x="8726518" y="2506902"/>
            <a:ext cx="1659731" cy="723548"/>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Calculate Mission Outcomes by Orbit Type</a:t>
            </a:r>
          </a:p>
        </p:txBody>
      </p:sp>
      <p:sp>
        <p:nvSpPr>
          <p:cNvPr id="33" name="Process 32">
            <a:extLst>
              <a:ext uri="{FF2B5EF4-FFF2-40B4-BE49-F238E27FC236}">
                <a16:creationId xmlns:a16="http://schemas.microsoft.com/office/drawing/2014/main" id="{AA6FA976-293A-0C4B-F9BE-8E2853632634}"/>
              </a:ext>
            </a:extLst>
          </p:cNvPr>
          <p:cNvSpPr/>
          <p:nvPr/>
        </p:nvSpPr>
        <p:spPr>
          <a:xfrm>
            <a:off x="8726518" y="3606369"/>
            <a:ext cx="1659731" cy="723548"/>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Create a binary class based on mission outcome</a:t>
            </a:r>
          </a:p>
        </p:txBody>
      </p:sp>
      <p:cxnSp>
        <p:nvCxnSpPr>
          <p:cNvPr id="46" name="Straight Arrow Connector 45">
            <a:extLst>
              <a:ext uri="{FF2B5EF4-FFF2-40B4-BE49-F238E27FC236}">
                <a16:creationId xmlns:a16="http://schemas.microsoft.com/office/drawing/2014/main" id="{60A8367C-524C-0172-49E7-6710122353B2}"/>
              </a:ext>
            </a:extLst>
          </p:cNvPr>
          <p:cNvCxnSpPr>
            <a:cxnSpLocks/>
            <a:stCxn id="27" idx="2"/>
            <a:endCxn id="30" idx="0"/>
          </p:cNvCxnSpPr>
          <p:nvPr/>
        </p:nvCxnSpPr>
        <p:spPr>
          <a:xfrm flipH="1">
            <a:off x="5919279" y="4329917"/>
            <a:ext cx="1" cy="31823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Elbow Connector 48">
            <a:extLst>
              <a:ext uri="{FF2B5EF4-FFF2-40B4-BE49-F238E27FC236}">
                <a16:creationId xmlns:a16="http://schemas.microsoft.com/office/drawing/2014/main" id="{A281C40F-ED17-8094-BE1E-CA107BFF1079}"/>
              </a:ext>
            </a:extLst>
          </p:cNvPr>
          <p:cNvCxnSpPr>
            <a:cxnSpLocks/>
            <a:stCxn id="30" idx="3"/>
            <a:endCxn id="31" idx="1"/>
          </p:cNvCxnSpPr>
          <p:nvPr/>
        </p:nvCxnSpPr>
        <p:spPr>
          <a:xfrm flipV="1">
            <a:off x="6749144" y="2868676"/>
            <a:ext cx="1977374" cy="2141253"/>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DB2CA6E-0A10-FC7C-8988-A609842292E2}"/>
              </a:ext>
            </a:extLst>
          </p:cNvPr>
          <p:cNvCxnSpPr>
            <a:cxnSpLocks/>
            <a:stCxn id="31" idx="2"/>
            <a:endCxn id="33" idx="0"/>
          </p:cNvCxnSpPr>
          <p:nvPr/>
        </p:nvCxnSpPr>
        <p:spPr>
          <a:xfrm>
            <a:off x="9556384" y="3230450"/>
            <a:ext cx="0" cy="3759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87ADF286-7E64-8A8A-4881-A43E40FAD2E7}"/>
              </a:ext>
            </a:extLst>
          </p:cNvPr>
          <p:cNvCxnSpPr>
            <a:cxnSpLocks/>
            <a:stCxn id="33" idx="2"/>
            <a:endCxn id="7" idx="3"/>
          </p:cNvCxnSpPr>
          <p:nvPr/>
        </p:nvCxnSpPr>
        <p:spPr>
          <a:xfrm>
            <a:off x="9556384" y="4329917"/>
            <a:ext cx="0" cy="5497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93776"/>
            <a:ext cx="9745589" cy="4351338"/>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Scatterplots:</a:t>
            </a:r>
          </a:p>
          <a:p>
            <a:pPr lvl="1">
              <a:lnSpc>
                <a:spcPct val="100000"/>
              </a:lnSpc>
              <a:spcBef>
                <a:spcPts val="1400"/>
              </a:spcBef>
            </a:pPr>
            <a:r>
              <a:rPr lang="en-US" sz="1600" dirty="0">
                <a:solidFill>
                  <a:schemeClr val="accent3">
                    <a:lumMod val="25000"/>
                  </a:schemeClr>
                </a:solidFill>
                <a:latin typeface="Abadi"/>
              </a:rPr>
              <a:t>Relationship between Flight Number and Payload</a:t>
            </a:r>
          </a:p>
          <a:p>
            <a:pPr lvl="1">
              <a:lnSpc>
                <a:spcPct val="100000"/>
              </a:lnSpc>
              <a:spcBef>
                <a:spcPts val="1400"/>
              </a:spcBef>
            </a:pPr>
            <a:r>
              <a:rPr lang="en-US" sz="1600" dirty="0">
                <a:solidFill>
                  <a:schemeClr val="accent3">
                    <a:lumMod val="25000"/>
                  </a:schemeClr>
                </a:solidFill>
                <a:latin typeface="Abadi"/>
              </a:rPr>
              <a:t>Relationship between Flight Number and Launch Site</a:t>
            </a:r>
          </a:p>
          <a:p>
            <a:pPr lvl="1">
              <a:lnSpc>
                <a:spcPct val="100000"/>
              </a:lnSpc>
              <a:spcBef>
                <a:spcPts val="1400"/>
              </a:spcBef>
            </a:pPr>
            <a:r>
              <a:rPr lang="en-US" sz="1600" dirty="0">
                <a:solidFill>
                  <a:schemeClr val="accent3">
                    <a:lumMod val="25000"/>
                  </a:schemeClr>
                </a:solidFill>
                <a:latin typeface="Abadi"/>
              </a:rPr>
              <a:t>Relationship between Payload and Launch Site</a:t>
            </a:r>
          </a:p>
          <a:p>
            <a:pPr lvl="1">
              <a:lnSpc>
                <a:spcPct val="100000"/>
              </a:lnSpc>
              <a:spcBef>
                <a:spcPts val="1400"/>
              </a:spcBef>
            </a:pPr>
            <a:r>
              <a:rPr lang="en-US" sz="1600" dirty="0">
                <a:solidFill>
                  <a:schemeClr val="accent3">
                    <a:lumMod val="25000"/>
                  </a:schemeClr>
                </a:solidFill>
                <a:latin typeface="Abadi"/>
              </a:rPr>
              <a:t>Relationship between Flight Number and Orbit Type</a:t>
            </a:r>
          </a:p>
          <a:p>
            <a:pPr lvl="1">
              <a:lnSpc>
                <a:spcPct val="100000"/>
              </a:lnSpc>
              <a:spcBef>
                <a:spcPts val="1400"/>
              </a:spcBef>
            </a:pPr>
            <a:r>
              <a:rPr lang="en-US" sz="1600" dirty="0">
                <a:solidFill>
                  <a:schemeClr val="accent3">
                    <a:lumMod val="25000"/>
                  </a:schemeClr>
                </a:solidFill>
                <a:latin typeface="Abadi"/>
              </a:rPr>
              <a:t>Relationship between Payload and Orbit Type</a:t>
            </a:r>
          </a:p>
          <a:p>
            <a:pPr>
              <a:lnSpc>
                <a:spcPct val="100000"/>
              </a:lnSpc>
              <a:spcBef>
                <a:spcPts val="1400"/>
              </a:spcBef>
            </a:pPr>
            <a:r>
              <a:rPr lang="en-US" sz="2000" dirty="0">
                <a:solidFill>
                  <a:schemeClr val="accent3">
                    <a:lumMod val="25000"/>
                  </a:schemeClr>
                </a:solidFill>
                <a:latin typeface="Abadi"/>
              </a:rPr>
              <a:t>Line Chart:  Annual Trend of Successful Launches</a:t>
            </a:r>
          </a:p>
          <a:p>
            <a:pPr>
              <a:lnSpc>
                <a:spcPct val="100000"/>
              </a:lnSpc>
              <a:spcBef>
                <a:spcPts val="1400"/>
              </a:spcBef>
            </a:pPr>
            <a:r>
              <a:rPr lang="en-US" sz="2000" dirty="0">
                <a:solidFill>
                  <a:schemeClr val="accent3">
                    <a:lumMod val="25000"/>
                  </a:schemeClr>
                </a:solidFill>
                <a:latin typeface="Abadi"/>
              </a:rPr>
              <a:t>Bar Chart:  Relationship Between Success Rate and Orbit Type</a:t>
            </a:r>
          </a:p>
          <a:p>
            <a:pPr>
              <a:lnSpc>
                <a:spcPct val="100000"/>
              </a:lnSpc>
              <a:spcBef>
                <a:spcPts val="1400"/>
              </a:spcBef>
            </a:pPr>
            <a:r>
              <a:rPr lang="en-US" sz="2000" dirty="0">
                <a:solidFill>
                  <a:schemeClr val="accent3">
                    <a:lumMod val="25000"/>
                  </a:schemeClr>
                </a:solidFill>
                <a:latin typeface="Abadi"/>
              </a:rPr>
              <a:t>Feature Engineering:</a:t>
            </a:r>
          </a:p>
          <a:p>
            <a:pPr lvl="1">
              <a:lnSpc>
                <a:spcPct val="100000"/>
              </a:lnSpc>
              <a:spcBef>
                <a:spcPts val="1400"/>
              </a:spcBef>
            </a:pPr>
            <a:r>
              <a:rPr lang="en-US" sz="1600" dirty="0">
                <a:solidFill>
                  <a:schemeClr val="accent3">
                    <a:lumMod val="25000"/>
                  </a:schemeClr>
                </a:solidFill>
                <a:latin typeface="Abadi"/>
              </a:rPr>
              <a:t>Create dummy variables for categorical features</a:t>
            </a:r>
          </a:p>
          <a:p>
            <a:pPr lvl="1">
              <a:lnSpc>
                <a:spcPct val="100000"/>
              </a:lnSpc>
              <a:spcBef>
                <a:spcPts val="1400"/>
              </a:spcBef>
            </a:pPr>
            <a:r>
              <a:rPr lang="en-US" sz="1600" dirty="0">
                <a:solidFill>
                  <a:schemeClr val="accent3">
                    <a:lumMod val="25000"/>
                  </a:schemeClr>
                </a:solidFill>
                <a:latin typeface="Abadi"/>
              </a:rPr>
              <a:t>Cast all numeric features as float64 data types</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Action Button: Information 1">
            <a:hlinkClick r:id="rId3" highlightClick="1"/>
            <a:extLst>
              <a:ext uri="{FF2B5EF4-FFF2-40B4-BE49-F238E27FC236}">
                <a16:creationId xmlns:a16="http://schemas.microsoft.com/office/drawing/2014/main" id="{37F4F84D-810C-CBDF-48A3-130801C76DA6}"/>
              </a:ext>
            </a:extLst>
          </p:cNvPr>
          <p:cNvSpPr/>
          <p:nvPr/>
        </p:nvSpPr>
        <p:spPr>
          <a:xfrm>
            <a:off x="256827" y="5966976"/>
            <a:ext cx="778872" cy="670223"/>
          </a:xfrm>
          <a:prstGeom prst="actionButtonInformat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96987"/>
            <a:ext cx="10687961" cy="4728585"/>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Produced a distinct list of launch sites.</a:t>
            </a:r>
          </a:p>
          <a:p>
            <a:pPr>
              <a:lnSpc>
                <a:spcPct val="100000"/>
              </a:lnSpc>
              <a:spcBef>
                <a:spcPts val="1400"/>
              </a:spcBef>
            </a:pPr>
            <a:r>
              <a:rPr lang="en-US" sz="1600" dirty="0">
                <a:solidFill>
                  <a:schemeClr val="accent3">
                    <a:lumMod val="25000"/>
                  </a:schemeClr>
                </a:solidFill>
                <a:latin typeface="Abadi"/>
              </a:rPr>
              <a:t>Produced a short list of launch sites with ”CCA” as the first three letters.</a:t>
            </a:r>
          </a:p>
          <a:p>
            <a:pPr>
              <a:lnSpc>
                <a:spcPct val="100000"/>
              </a:lnSpc>
              <a:spcBef>
                <a:spcPts val="1400"/>
              </a:spcBef>
            </a:pPr>
            <a:r>
              <a:rPr lang="en-US" sz="1600" dirty="0">
                <a:solidFill>
                  <a:schemeClr val="accent3">
                    <a:lumMod val="25000"/>
                  </a:schemeClr>
                </a:solidFill>
                <a:latin typeface="Abadi"/>
              </a:rPr>
              <a:t>Produce the total payload mass carried for NASA.</a:t>
            </a:r>
          </a:p>
          <a:p>
            <a:pPr>
              <a:lnSpc>
                <a:spcPct val="100000"/>
              </a:lnSpc>
              <a:spcBef>
                <a:spcPts val="1400"/>
              </a:spcBef>
            </a:pPr>
            <a:r>
              <a:rPr lang="en-US" sz="1600" dirty="0">
                <a:solidFill>
                  <a:schemeClr val="accent3">
                    <a:lumMod val="25000"/>
                  </a:schemeClr>
                </a:solidFill>
                <a:latin typeface="Abadi"/>
              </a:rPr>
              <a:t>Produced the mean payload mass of all missions served by the F9 v1.1 booster.</a:t>
            </a:r>
          </a:p>
          <a:p>
            <a:pPr>
              <a:lnSpc>
                <a:spcPct val="100000"/>
              </a:lnSpc>
              <a:spcBef>
                <a:spcPts val="1400"/>
              </a:spcBef>
            </a:pPr>
            <a:r>
              <a:rPr lang="en-US" sz="1600" dirty="0">
                <a:solidFill>
                  <a:schemeClr val="accent3">
                    <a:lumMod val="25000"/>
                  </a:schemeClr>
                </a:solidFill>
                <a:latin typeface="Abadi"/>
              </a:rPr>
              <a:t>Produced the date of the first successful landing on a ground pad.</a:t>
            </a:r>
          </a:p>
          <a:p>
            <a:pPr>
              <a:lnSpc>
                <a:spcPct val="100000"/>
              </a:lnSpc>
              <a:spcBef>
                <a:spcPts val="1400"/>
              </a:spcBef>
            </a:pPr>
            <a:r>
              <a:rPr lang="en-US" sz="1600" dirty="0">
                <a:solidFill>
                  <a:schemeClr val="accent3">
                    <a:lumMod val="25000"/>
                  </a:schemeClr>
                </a:solidFill>
                <a:latin typeface="Abadi"/>
              </a:rPr>
              <a:t>Produced a list of the boosted types meeting success with drone ship landings for payload masses between 4000 and 6000, exclusive of the endpoints.</a:t>
            </a:r>
          </a:p>
          <a:p>
            <a:pPr>
              <a:lnSpc>
                <a:spcPct val="100000"/>
              </a:lnSpc>
              <a:spcBef>
                <a:spcPts val="1400"/>
              </a:spcBef>
            </a:pPr>
            <a:r>
              <a:rPr lang="en-US" sz="1600" dirty="0">
                <a:solidFill>
                  <a:schemeClr val="accent3">
                    <a:lumMod val="25000"/>
                  </a:schemeClr>
                </a:solidFill>
                <a:latin typeface="Abadi"/>
              </a:rPr>
              <a:t>Produced a table summarizing successful and failing mission outcomes.</a:t>
            </a:r>
          </a:p>
          <a:p>
            <a:pPr>
              <a:lnSpc>
                <a:spcPct val="100000"/>
              </a:lnSpc>
              <a:spcBef>
                <a:spcPts val="1400"/>
              </a:spcBef>
            </a:pPr>
            <a:r>
              <a:rPr lang="en-US" sz="1600" dirty="0">
                <a:solidFill>
                  <a:schemeClr val="accent3">
                    <a:lumMod val="25000"/>
                  </a:schemeClr>
                </a:solidFill>
                <a:latin typeface="Abadi"/>
              </a:rPr>
              <a:t>Used a subquery to produce a list of boosters that have carried the maximum payload mass.</a:t>
            </a:r>
          </a:p>
          <a:p>
            <a:pPr>
              <a:lnSpc>
                <a:spcPct val="100000"/>
              </a:lnSpc>
              <a:spcBef>
                <a:spcPts val="1400"/>
              </a:spcBef>
            </a:pPr>
            <a:r>
              <a:rPr lang="en-US" sz="1600" dirty="0">
                <a:solidFill>
                  <a:schemeClr val="accent3">
                    <a:lumMod val="25000"/>
                  </a:schemeClr>
                </a:solidFill>
                <a:latin typeface="Abadi" panose="020B0604020104020204" pitchFamily="34" charset="0"/>
              </a:rPr>
              <a:t>Produced a table summarizing month, failed landing outcomes involving a drone ship, booster version, and launch site in 2015.</a:t>
            </a:r>
          </a:p>
          <a:p>
            <a:pPr>
              <a:lnSpc>
                <a:spcPct val="100000"/>
              </a:lnSpc>
              <a:spcBef>
                <a:spcPts val="1400"/>
              </a:spcBef>
            </a:pPr>
            <a:r>
              <a:rPr lang="en-US" sz="1600" dirty="0">
                <a:solidFill>
                  <a:schemeClr val="accent3">
                    <a:lumMod val="25000"/>
                  </a:schemeClr>
                </a:solidFill>
                <a:latin typeface="Abadi" panose="020B0604020104020204" pitchFamily="34" charset="0"/>
              </a:rPr>
              <a:t>Produced a table ranking landing outcomes from most frequent to least between 04 June 2010 and 20 March 2017.</a:t>
            </a:r>
          </a:p>
          <a:p>
            <a:endParaRPr lang="en-US" sz="1600" dirty="0"/>
          </a:p>
          <a:p>
            <a:endParaRPr lang="en-US" sz="1600" dirty="0"/>
          </a:p>
          <a:p>
            <a:endParaRPr lang="en-US" sz="16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Action Button: Information 1">
            <a:hlinkClick r:id="rId3" highlightClick="1"/>
            <a:extLst>
              <a:ext uri="{FF2B5EF4-FFF2-40B4-BE49-F238E27FC236}">
                <a16:creationId xmlns:a16="http://schemas.microsoft.com/office/drawing/2014/main" id="{33FBEDAB-1AC5-BFD5-474A-2EB079262C7C}"/>
              </a:ext>
            </a:extLst>
          </p:cNvPr>
          <p:cNvSpPr/>
          <p:nvPr/>
        </p:nvSpPr>
        <p:spPr>
          <a:xfrm>
            <a:off x="933061" y="6025572"/>
            <a:ext cx="709127" cy="673808"/>
          </a:xfrm>
          <a:prstGeom prst="actionButtonInformat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296554"/>
            <a:ext cx="10515600" cy="4351338"/>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Produced a map reflecting the launch sites with labels identifying each.  Noted that the launch sites are +/- 5 degrees of 30 degrees North latitude and that they are situated in coastal areas.</a:t>
            </a:r>
          </a:p>
          <a:p>
            <a:pPr>
              <a:lnSpc>
                <a:spcPct val="100000"/>
              </a:lnSpc>
              <a:spcBef>
                <a:spcPts val="1400"/>
              </a:spcBef>
            </a:pPr>
            <a:r>
              <a:rPr lang="en-US" sz="2200" dirty="0">
                <a:solidFill>
                  <a:schemeClr val="accent3">
                    <a:lumMod val="25000"/>
                  </a:schemeClr>
                </a:solidFill>
                <a:latin typeface="Abadi" panose="020B0604020104020204" pitchFamily="34" charset="0"/>
              </a:rPr>
              <a:t>Produced a map reflecting the results of clustering launches and whether each was successful or a failure.  This revealed relative launch activity between launch sites and some insight into the success rates at each.</a:t>
            </a:r>
          </a:p>
          <a:p>
            <a:pPr>
              <a:lnSpc>
                <a:spcPct val="100000"/>
              </a:lnSpc>
              <a:spcBef>
                <a:spcPts val="1400"/>
              </a:spcBef>
            </a:pPr>
            <a:r>
              <a:rPr lang="en-US" sz="2200" dirty="0">
                <a:solidFill>
                  <a:schemeClr val="accent3">
                    <a:lumMod val="25000"/>
                  </a:schemeClr>
                </a:solidFill>
                <a:latin typeface="Abadi" panose="020B0604020104020204" pitchFamily="34" charset="0"/>
              </a:rPr>
              <a:t>Calculated the distance from the Vandenberg AFB launch site to the nearest portion of coastline which indicates how minimal the likelihood of causing civilian casualties and damages is.</a:t>
            </a:r>
          </a:p>
          <a:p>
            <a:pPr>
              <a:lnSpc>
                <a:spcPct val="100000"/>
              </a:lnSpc>
              <a:spcBef>
                <a:spcPts val="1400"/>
              </a:spcBef>
            </a:pPr>
            <a:r>
              <a:rPr lang="en-US" sz="2200" dirty="0">
                <a:solidFill>
                  <a:schemeClr val="accent3">
                    <a:lumMod val="25000"/>
                  </a:schemeClr>
                </a:solidFill>
                <a:latin typeface="Abadi" panose="020B0604020104020204" pitchFamily="34" charset="0"/>
              </a:rPr>
              <a:t>Calculated the distance from the Vandenberg AFB launch site to the Lompoc Air Passenger Terminal to determine that proximity for effects on flight operations.  Also noted proximity to highways and railroads for second-destination transportation and logistic support.</a:t>
            </a:r>
          </a:p>
          <a:p>
            <a:pPr marL="0" indent="0">
              <a:buNone/>
            </a:pP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Action Button: Information 1">
            <a:hlinkClick r:id="rId4" highlightClick="1"/>
            <a:extLst>
              <a:ext uri="{FF2B5EF4-FFF2-40B4-BE49-F238E27FC236}">
                <a16:creationId xmlns:a16="http://schemas.microsoft.com/office/drawing/2014/main" id="{5BB7CA28-7630-866A-9649-2CDC73A0ECF1}"/>
              </a:ext>
            </a:extLst>
          </p:cNvPr>
          <p:cNvSpPr/>
          <p:nvPr/>
        </p:nvSpPr>
        <p:spPr>
          <a:xfrm>
            <a:off x="1026367" y="5775649"/>
            <a:ext cx="802433" cy="727788"/>
          </a:xfrm>
          <a:prstGeom prst="actionButtonInformat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84449"/>
            <a:ext cx="9745589" cy="4351338"/>
          </a:xfrm>
          <a:prstGeom prst="rect">
            <a:avLst/>
          </a:prstGeom>
        </p:spPr>
        <p:txBody>
          <a:bodyPr vert="horz" lIns="91440" tIns="45720" rIns="91440" bIns="45720" rtlCol="0" anchor="t">
            <a:normAutofit fontScale="85000" lnSpcReduction="20000"/>
          </a:bodyPr>
          <a:lstStyle/>
          <a:p>
            <a:pPr>
              <a:lnSpc>
                <a:spcPct val="100000"/>
              </a:lnSpc>
              <a:spcBef>
                <a:spcPts val="1400"/>
              </a:spcBef>
            </a:pPr>
            <a:r>
              <a:rPr lang="en-US" sz="1900" dirty="0">
                <a:solidFill>
                  <a:schemeClr val="accent3">
                    <a:lumMod val="25000"/>
                  </a:schemeClr>
                </a:solidFill>
                <a:latin typeface="Abadi" panose="020B0604020104020204" pitchFamily="34" charset="0"/>
              </a:rPr>
              <a:t>The dashboard represents successful launches by site in a pie chart and an overview of successes and failures by payload for all sites in a scatterplot. </a:t>
            </a:r>
          </a:p>
          <a:p>
            <a:pPr>
              <a:lnSpc>
                <a:spcPct val="100000"/>
              </a:lnSpc>
              <a:spcBef>
                <a:spcPts val="1400"/>
              </a:spcBef>
            </a:pPr>
            <a:r>
              <a:rPr lang="en-US" sz="1900" dirty="0">
                <a:solidFill>
                  <a:schemeClr val="accent3">
                    <a:lumMod val="25000"/>
                  </a:schemeClr>
                </a:solidFill>
                <a:latin typeface="Abadi" panose="020B0604020104020204" pitchFamily="34" charset="0"/>
              </a:rPr>
              <a:t> When selecting a single site, the pie chart reflects successes vs. failures for the site and the success and failure by payload for the site in a scatterplot.  </a:t>
            </a:r>
          </a:p>
          <a:p>
            <a:pPr>
              <a:lnSpc>
                <a:spcPct val="100000"/>
              </a:lnSpc>
              <a:spcBef>
                <a:spcPts val="1400"/>
              </a:spcBef>
            </a:pPr>
            <a:r>
              <a:rPr lang="en-US" sz="1900" dirty="0">
                <a:solidFill>
                  <a:schemeClr val="accent3">
                    <a:lumMod val="25000"/>
                  </a:schemeClr>
                </a:solidFill>
                <a:latin typeface="Abadi" panose="020B0604020104020204" pitchFamily="34" charset="0"/>
              </a:rPr>
              <a:t>These provide some insights into differences in success and failure particular to any given launch site and payload.</a:t>
            </a:r>
          </a:p>
          <a:p>
            <a:pPr>
              <a:lnSpc>
                <a:spcPct val="100000"/>
              </a:lnSpc>
              <a:spcBef>
                <a:spcPts val="1400"/>
              </a:spcBef>
            </a:pPr>
            <a:r>
              <a:rPr lang="en-US" sz="1900" dirty="0">
                <a:solidFill>
                  <a:schemeClr val="accent3">
                    <a:lumMod val="25000"/>
                  </a:schemeClr>
                </a:solidFill>
                <a:latin typeface="Abadi" panose="020B0604020104020204" pitchFamily="34" charset="0"/>
              </a:rPr>
              <a:t>This was achieved by:</a:t>
            </a:r>
          </a:p>
          <a:p>
            <a:pPr lvl="1">
              <a:lnSpc>
                <a:spcPct val="100000"/>
              </a:lnSpc>
              <a:spcBef>
                <a:spcPts val="1400"/>
              </a:spcBef>
            </a:pPr>
            <a:r>
              <a:rPr lang="en-US" sz="1900" dirty="0">
                <a:solidFill>
                  <a:schemeClr val="accent3">
                    <a:lumMod val="25000"/>
                  </a:schemeClr>
                </a:solidFill>
                <a:latin typeface="Abadi" panose="020B0604020104020204" pitchFamily="34" charset="0"/>
              </a:rPr>
              <a:t>Building a drop-down list by which to select launch sites with a default value covering all.</a:t>
            </a:r>
          </a:p>
          <a:p>
            <a:pPr lvl="1">
              <a:lnSpc>
                <a:spcPct val="100000"/>
              </a:lnSpc>
              <a:spcBef>
                <a:spcPts val="1400"/>
              </a:spcBef>
            </a:pPr>
            <a:r>
              <a:rPr lang="en-US" sz="1900" dirty="0">
                <a:solidFill>
                  <a:schemeClr val="accent3">
                    <a:lumMod val="25000"/>
                  </a:schemeClr>
                </a:solidFill>
                <a:latin typeface="Abadi" panose="020B0604020104020204" pitchFamily="34" charset="0"/>
              </a:rPr>
              <a:t>Added a pie chart to reflect success at all launch sites and success/failure at each launch site.</a:t>
            </a:r>
          </a:p>
          <a:p>
            <a:pPr lvl="1">
              <a:lnSpc>
                <a:spcPct val="100000"/>
              </a:lnSpc>
              <a:spcBef>
                <a:spcPts val="1400"/>
              </a:spcBef>
            </a:pPr>
            <a:r>
              <a:rPr lang="en-US" sz="1900" dirty="0">
                <a:solidFill>
                  <a:schemeClr val="accent3">
                    <a:lumMod val="25000"/>
                  </a:schemeClr>
                </a:solidFill>
                <a:latin typeface="Abadi" panose="020B0604020104020204" pitchFamily="34" charset="0"/>
              </a:rPr>
              <a:t>Added a slider by which to select payload ranges.</a:t>
            </a:r>
          </a:p>
          <a:p>
            <a:pPr lvl="1">
              <a:lnSpc>
                <a:spcPct val="100000"/>
              </a:lnSpc>
              <a:spcBef>
                <a:spcPts val="1400"/>
              </a:spcBef>
            </a:pPr>
            <a:r>
              <a:rPr lang="en-US" sz="1900" dirty="0">
                <a:solidFill>
                  <a:schemeClr val="accent3">
                    <a:lumMod val="25000"/>
                  </a:schemeClr>
                </a:solidFill>
                <a:latin typeface="Abadi" panose="020B0604020104020204" pitchFamily="34" charset="0"/>
              </a:rPr>
              <a:t>Added a scatter plot to show the relationship between payload and launch success.</a:t>
            </a:r>
          </a:p>
          <a:p>
            <a:pPr lvl="1">
              <a:lnSpc>
                <a:spcPct val="100000"/>
              </a:lnSpc>
              <a:spcBef>
                <a:spcPts val="1400"/>
              </a:spcBef>
            </a:pPr>
            <a:r>
              <a:rPr lang="en-US" sz="1900" dirty="0">
                <a:solidFill>
                  <a:schemeClr val="accent3">
                    <a:lumMod val="25000"/>
                  </a:schemeClr>
                </a:solidFill>
                <a:latin typeface="Abadi" panose="020B0604020104020204" pitchFamily="34" charset="0"/>
              </a:rPr>
              <a:t>Added a callback decorator for selecting launch sites to influence the pie chart.</a:t>
            </a:r>
          </a:p>
          <a:p>
            <a:pPr lvl="1">
              <a:lnSpc>
                <a:spcPct val="100000"/>
              </a:lnSpc>
              <a:spcBef>
                <a:spcPts val="1400"/>
              </a:spcBef>
            </a:pPr>
            <a:r>
              <a:rPr lang="en-US" sz="1900" dirty="0">
                <a:solidFill>
                  <a:schemeClr val="accent3">
                    <a:lumMod val="25000"/>
                  </a:schemeClr>
                </a:solidFill>
                <a:latin typeface="Abadi" panose="020B0604020104020204" pitchFamily="34" charset="0"/>
              </a:rPr>
              <a:t>Added a callback decorator for selecting launch sites and payloads to influence the scatterplot</a:t>
            </a:r>
            <a:r>
              <a:rPr lang="en-US" sz="1600" dirty="0">
                <a:solidFill>
                  <a:schemeClr val="accent3">
                    <a:lumMod val="25000"/>
                  </a:schemeClr>
                </a:solidFill>
                <a:latin typeface="Abadi" panose="020B0604020104020204" pitchFamily="34" charset="0"/>
              </a:rPr>
              <a:t>.</a:t>
            </a:r>
          </a:p>
          <a:p>
            <a:endParaRPr lang="en-US" sz="24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Action Button: Information 1">
            <a:hlinkClick r:id="rId3" highlightClick="1"/>
            <a:extLst>
              <a:ext uri="{FF2B5EF4-FFF2-40B4-BE49-F238E27FC236}">
                <a16:creationId xmlns:a16="http://schemas.microsoft.com/office/drawing/2014/main" id="{5A85BBB9-01E5-035E-6768-FC934F841DC3}"/>
              </a:ext>
            </a:extLst>
          </p:cNvPr>
          <p:cNvSpPr/>
          <p:nvPr/>
        </p:nvSpPr>
        <p:spPr>
          <a:xfrm>
            <a:off x="849086" y="5803641"/>
            <a:ext cx="905069" cy="765110"/>
          </a:xfrm>
          <a:prstGeom prst="actionButtonInformat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293775"/>
            <a:ext cx="2971565" cy="5025575"/>
          </a:xfrm>
          <a:prstGeom prst="rect">
            <a:avLst/>
          </a:prstGeom>
        </p:spPr>
        <p:txBody>
          <a:bodyPr>
            <a:normAutofit/>
          </a:bodyPr>
          <a:lstStyle/>
          <a:p>
            <a:pPr algn="l">
              <a:buFont typeface="Arial" panose="020B0604020202020204" pitchFamily="34" charset="0"/>
              <a:buChar char="•"/>
            </a:pPr>
            <a:r>
              <a:rPr lang="en-US" sz="1600" dirty="0">
                <a:latin typeface="system-ui"/>
              </a:rPr>
              <a:t>C</a:t>
            </a:r>
            <a:r>
              <a:rPr lang="en-US" sz="1600" b="0" i="0" dirty="0">
                <a:effectLst/>
                <a:latin typeface="system-ui"/>
              </a:rPr>
              <a:t>reated a column for the class, reflecting success or failure for each launch</a:t>
            </a:r>
          </a:p>
          <a:p>
            <a:pPr algn="l">
              <a:buFont typeface="Arial" panose="020B0604020202020204" pitchFamily="34" charset="0"/>
              <a:buChar char="•"/>
            </a:pPr>
            <a:r>
              <a:rPr lang="en-US" sz="1600" b="0" i="0" dirty="0">
                <a:effectLst/>
                <a:latin typeface="system-ui"/>
              </a:rPr>
              <a:t>Standardized the data</a:t>
            </a:r>
          </a:p>
          <a:p>
            <a:pPr algn="l">
              <a:buFont typeface="Arial" panose="020B0604020202020204" pitchFamily="34" charset="0"/>
              <a:buChar char="•"/>
            </a:pPr>
            <a:r>
              <a:rPr lang="en-US" sz="1600" b="0" i="0" dirty="0">
                <a:effectLst/>
                <a:latin typeface="system-ui"/>
              </a:rPr>
              <a:t>Split the data into training and test data</a:t>
            </a:r>
          </a:p>
          <a:p>
            <a:pPr algn="l"/>
            <a:r>
              <a:rPr lang="en-US" sz="1600" dirty="0">
                <a:latin typeface="system-ui"/>
              </a:rPr>
              <a:t>Fitted the</a:t>
            </a:r>
            <a:r>
              <a:rPr lang="en-US" sz="1600" b="0" i="0" dirty="0">
                <a:effectLst/>
                <a:latin typeface="system-ui"/>
              </a:rPr>
              <a:t> best Hyperparameter for SVM, Classification Trees and Logistic Regression</a:t>
            </a:r>
          </a:p>
          <a:p>
            <a:pPr algn="l">
              <a:buFont typeface="Arial" panose="020B0604020202020204" pitchFamily="34" charset="0"/>
              <a:buChar char="•"/>
            </a:pPr>
            <a:r>
              <a:rPr lang="en-US" sz="1600" dirty="0">
                <a:latin typeface="system-ui"/>
              </a:rPr>
              <a:t>D</a:t>
            </a:r>
            <a:r>
              <a:rPr lang="en-US" sz="1600" b="0" i="0" dirty="0">
                <a:effectLst/>
                <a:latin typeface="system-ui"/>
              </a:rPr>
              <a:t>etermined the method performs best using test data</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46DE040E-62BF-B531-6410-22811E0EEED8}"/>
              </a:ext>
            </a:extLst>
          </p:cNvPr>
          <p:cNvSpPr txBox="1"/>
          <p:nvPr/>
        </p:nvSpPr>
        <p:spPr>
          <a:xfrm>
            <a:off x="3918857" y="1293776"/>
            <a:ext cx="7436499" cy="5442516"/>
          </a:xfrm>
          <a:prstGeom prst="rect">
            <a:avLst/>
          </a:prstGeom>
          <a:noFill/>
        </p:spPr>
        <p:txBody>
          <a:bodyPr wrap="square" rtlCol="0">
            <a:sp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Re-formatted the data and standardized the independent variables to scale appropriately with the dependent variable.</a:t>
            </a:r>
          </a:p>
          <a:p>
            <a:pPr>
              <a:lnSpc>
                <a:spcPct val="100000"/>
              </a:lnSpc>
              <a:spcBef>
                <a:spcPts val="1400"/>
              </a:spcBef>
            </a:pPr>
            <a:r>
              <a:rPr lang="en-US" sz="2200" dirty="0">
                <a:solidFill>
                  <a:schemeClr val="accent3">
                    <a:lumMod val="25000"/>
                  </a:schemeClr>
                </a:solidFill>
                <a:latin typeface="Abadi" panose="020B0604020104020204" pitchFamily="34" charset="0"/>
              </a:rPr>
              <a:t>Split the data into training and test sets, holding out 20% of the data for testing.</a:t>
            </a:r>
          </a:p>
          <a:p>
            <a:pPr>
              <a:lnSpc>
                <a:spcPct val="100000"/>
              </a:lnSpc>
              <a:spcBef>
                <a:spcPts val="1400"/>
              </a:spcBef>
            </a:pPr>
            <a:r>
              <a:rPr lang="en-US" sz="2200" dirty="0">
                <a:solidFill>
                  <a:schemeClr val="accent3">
                    <a:lumMod val="25000"/>
                  </a:schemeClr>
                </a:solidFill>
                <a:latin typeface="Abadi" panose="020B0604020104020204" pitchFamily="34" charset="0"/>
              </a:rPr>
              <a:t>Applied four models:</a:t>
            </a:r>
          </a:p>
          <a:p>
            <a:pPr lvl="1">
              <a:lnSpc>
                <a:spcPct val="100000"/>
              </a:lnSpc>
              <a:spcBef>
                <a:spcPts val="1400"/>
              </a:spcBef>
            </a:pPr>
            <a:r>
              <a:rPr lang="en-US" sz="1800" dirty="0">
                <a:solidFill>
                  <a:schemeClr val="accent3">
                    <a:lumMod val="25000"/>
                  </a:schemeClr>
                </a:solidFill>
                <a:latin typeface="Abadi" panose="020B0604020104020204" pitchFamily="34" charset="0"/>
              </a:rPr>
              <a:t>Logistic Regression</a:t>
            </a:r>
          </a:p>
          <a:p>
            <a:pPr lvl="1">
              <a:lnSpc>
                <a:spcPct val="100000"/>
              </a:lnSpc>
              <a:spcBef>
                <a:spcPts val="1400"/>
              </a:spcBef>
            </a:pPr>
            <a:r>
              <a:rPr lang="en-US" sz="1800" dirty="0">
                <a:solidFill>
                  <a:schemeClr val="accent3">
                    <a:lumMod val="25000"/>
                  </a:schemeClr>
                </a:solidFill>
                <a:latin typeface="Abadi" panose="020B0604020104020204" pitchFamily="34" charset="0"/>
              </a:rPr>
              <a:t>Support Vector Machine</a:t>
            </a:r>
          </a:p>
          <a:p>
            <a:pPr lvl="1">
              <a:lnSpc>
                <a:spcPct val="100000"/>
              </a:lnSpc>
              <a:spcBef>
                <a:spcPts val="1400"/>
              </a:spcBef>
            </a:pPr>
            <a:r>
              <a:rPr lang="en-US" sz="1800" dirty="0">
                <a:solidFill>
                  <a:schemeClr val="accent3">
                    <a:lumMod val="25000"/>
                  </a:schemeClr>
                </a:solidFill>
                <a:latin typeface="Abadi" panose="020B0604020104020204" pitchFamily="34" charset="0"/>
              </a:rPr>
              <a:t>Decision Tree</a:t>
            </a:r>
          </a:p>
          <a:p>
            <a:pPr lvl="1">
              <a:lnSpc>
                <a:spcPct val="100000"/>
              </a:lnSpc>
              <a:spcBef>
                <a:spcPts val="1400"/>
              </a:spcBef>
            </a:pPr>
            <a:r>
              <a:rPr lang="en-US" sz="1800" dirty="0">
                <a:solidFill>
                  <a:schemeClr val="accent3">
                    <a:lumMod val="25000"/>
                  </a:schemeClr>
                </a:solidFill>
                <a:latin typeface="Abadi" panose="020B0604020104020204" pitchFamily="34" charset="0"/>
              </a:rPr>
              <a:t>K-Nearest Neighbors</a:t>
            </a:r>
          </a:p>
          <a:p>
            <a:pPr>
              <a:lnSpc>
                <a:spcPct val="100000"/>
              </a:lnSpc>
              <a:spcBef>
                <a:spcPts val="1400"/>
              </a:spcBef>
            </a:pPr>
            <a:r>
              <a:rPr lang="en-US" sz="2200" dirty="0">
                <a:solidFill>
                  <a:schemeClr val="accent3">
                    <a:lumMod val="25000"/>
                  </a:schemeClr>
                </a:solidFill>
                <a:latin typeface="Abadi" panose="020B0604020104020204" pitchFamily="34" charset="0"/>
              </a:rPr>
              <a:t>Evaluated each for accuracy and determined that Decision Tree was the least accurate and that the remainder were equally accurate.</a:t>
            </a:r>
          </a:p>
          <a:p>
            <a:endParaRPr lang="en-US"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89BEE9-11EE-3245-E648-50B6B07ADD94}"/>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0FA4814-4EF9-6F87-2857-06FAD108A0E3}"/>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Title 1">
            <a:extLst>
              <a:ext uri="{FF2B5EF4-FFF2-40B4-BE49-F238E27FC236}">
                <a16:creationId xmlns:a16="http://schemas.microsoft.com/office/drawing/2014/main" id="{1286C2C1-1325-CB3D-002F-B6551786124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Terminator 5">
            <a:extLst>
              <a:ext uri="{FF2B5EF4-FFF2-40B4-BE49-F238E27FC236}">
                <a16:creationId xmlns:a16="http://schemas.microsoft.com/office/drawing/2014/main" id="{AC6916BF-8491-7A9A-61BE-BCBDA1D7525E}"/>
              </a:ext>
            </a:extLst>
          </p:cNvPr>
          <p:cNvSpPr/>
          <p:nvPr/>
        </p:nvSpPr>
        <p:spPr>
          <a:xfrm rot="16200000">
            <a:off x="1194553" y="1150922"/>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Start</a:t>
            </a:r>
          </a:p>
        </p:txBody>
      </p:sp>
      <p:sp>
        <p:nvSpPr>
          <p:cNvPr id="7" name="Terminator 6">
            <a:extLst>
              <a:ext uri="{FF2B5EF4-FFF2-40B4-BE49-F238E27FC236}">
                <a16:creationId xmlns:a16="http://schemas.microsoft.com/office/drawing/2014/main" id="{2505B75C-9401-E34F-48F5-386967828EE8}"/>
              </a:ext>
            </a:extLst>
          </p:cNvPr>
          <p:cNvSpPr/>
          <p:nvPr/>
        </p:nvSpPr>
        <p:spPr>
          <a:xfrm rot="16200000">
            <a:off x="9458412" y="5145597"/>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End</a:t>
            </a:r>
          </a:p>
        </p:txBody>
      </p:sp>
      <p:cxnSp>
        <p:nvCxnSpPr>
          <p:cNvPr id="8" name="Straight Arrow Connector 7">
            <a:extLst>
              <a:ext uri="{FF2B5EF4-FFF2-40B4-BE49-F238E27FC236}">
                <a16:creationId xmlns:a16="http://schemas.microsoft.com/office/drawing/2014/main" id="{28213B95-C2F4-A4AA-76DE-6EB0798C7196}"/>
              </a:ext>
            </a:extLst>
          </p:cNvPr>
          <p:cNvCxnSpPr>
            <a:cxnSpLocks/>
            <a:stCxn id="6" idx="1"/>
            <a:endCxn id="25" idx="0"/>
          </p:cNvCxnSpPr>
          <p:nvPr/>
        </p:nvCxnSpPr>
        <p:spPr>
          <a:xfrm>
            <a:off x="1320517" y="1827392"/>
            <a:ext cx="19264" cy="83947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a:extLst>
              <a:ext uri="{FF2B5EF4-FFF2-40B4-BE49-F238E27FC236}">
                <a16:creationId xmlns:a16="http://schemas.microsoft.com/office/drawing/2014/main" id="{F370E0A3-BD94-2945-49F2-F700D74FBF8D}"/>
              </a:ext>
            </a:extLst>
          </p:cNvPr>
          <p:cNvCxnSpPr>
            <a:cxnSpLocks/>
            <a:stCxn id="30" idx="3"/>
            <a:endCxn id="10" idx="1"/>
          </p:cNvCxnSpPr>
          <p:nvPr/>
        </p:nvCxnSpPr>
        <p:spPr>
          <a:xfrm flipV="1">
            <a:off x="1918278" y="1701428"/>
            <a:ext cx="1880118" cy="3065295"/>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Process 9">
            <a:extLst>
              <a:ext uri="{FF2B5EF4-FFF2-40B4-BE49-F238E27FC236}">
                <a16:creationId xmlns:a16="http://schemas.microsoft.com/office/drawing/2014/main" id="{C542026B-77A1-7090-C0C6-A4573777F791}"/>
              </a:ext>
            </a:extLst>
          </p:cNvPr>
          <p:cNvSpPr/>
          <p:nvPr/>
        </p:nvSpPr>
        <p:spPr>
          <a:xfrm>
            <a:off x="3798396" y="1339654"/>
            <a:ext cx="1659728" cy="723548"/>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Standardize Independent Variable Data</a:t>
            </a:r>
          </a:p>
        </p:txBody>
      </p:sp>
      <p:cxnSp>
        <p:nvCxnSpPr>
          <p:cNvPr id="11" name="Straight Arrow Connector 10">
            <a:extLst>
              <a:ext uri="{FF2B5EF4-FFF2-40B4-BE49-F238E27FC236}">
                <a16:creationId xmlns:a16="http://schemas.microsoft.com/office/drawing/2014/main" id="{5027CF48-4CD5-9AEA-40F2-C72689EF19A6}"/>
              </a:ext>
            </a:extLst>
          </p:cNvPr>
          <p:cNvCxnSpPr>
            <a:cxnSpLocks/>
            <a:stCxn id="25" idx="2"/>
            <a:endCxn id="30" idx="0"/>
          </p:cNvCxnSpPr>
          <p:nvPr/>
        </p:nvCxnSpPr>
        <p:spPr>
          <a:xfrm flipH="1">
            <a:off x="1339780" y="3767874"/>
            <a:ext cx="1" cy="44834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Process 11">
            <a:extLst>
              <a:ext uri="{FF2B5EF4-FFF2-40B4-BE49-F238E27FC236}">
                <a16:creationId xmlns:a16="http://schemas.microsoft.com/office/drawing/2014/main" id="{2ACB4541-4B95-5D15-82B0-110E751667AD}"/>
              </a:ext>
            </a:extLst>
          </p:cNvPr>
          <p:cNvSpPr/>
          <p:nvPr/>
        </p:nvSpPr>
        <p:spPr>
          <a:xfrm>
            <a:off x="8814599" y="1339654"/>
            <a:ext cx="1483568" cy="1443701"/>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Evaluate accuracy tests and Confusion Matrices for each model</a:t>
            </a:r>
          </a:p>
        </p:txBody>
      </p:sp>
      <p:sp>
        <p:nvSpPr>
          <p:cNvPr id="13" name="Process 12">
            <a:extLst>
              <a:ext uri="{FF2B5EF4-FFF2-40B4-BE49-F238E27FC236}">
                <a16:creationId xmlns:a16="http://schemas.microsoft.com/office/drawing/2014/main" id="{AB41BF00-2988-FBC7-7115-B8F7D211CF82}"/>
              </a:ext>
            </a:extLst>
          </p:cNvPr>
          <p:cNvSpPr/>
          <p:nvPr/>
        </p:nvSpPr>
        <p:spPr>
          <a:xfrm>
            <a:off x="3798397" y="2833088"/>
            <a:ext cx="1659728" cy="723548"/>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Split Data into Train and Test Sets</a:t>
            </a:r>
          </a:p>
        </p:txBody>
      </p:sp>
      <p:cxnSp>
        <p:nvCxnSpPr>
          <p:cNvPr id="14" name="Straight Arrow Connector 13">
            <a:extLst>
              <a:ext uri="{FF2B5EF4-FFF2-40B4-BE49-F238E27FC236}">
                <a16:creationId xmlns:a16="http://schemas.microsoft.com/office/drawing/2014/main" id="{7561E5AF-E170-481A-02B5-B65CB2C0806F}"/>
              </a:ext>
            </a:extLst>
          </p:cNvPr>
          <p:cNvCxnSpPr>
            <a:cxnSpLocks/>
            <a:stCxn id="13" idx="2"/>
            <a:endCxn id="15" idx="0"/>
          </p:cNvCxnSpPr>
          <p:nvPr/>
        </p:nvCxnSpPr>
        <p:spPr>
          <a:xfrm>
            <a:off x="4628261" y="3556636"/>
            <a:ext cx="0" cy="4741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Process 14">
            <a:extLst>
              <a:ext uri="{FF2B5EF4-FFF2-40B4-BE49-F238E27FC236}">
                <a16:creationId xmlns:a16="http://schemas.microsoft.com/office/drawing/2014/main" id="{B197F35D-0464-46EE-D0DD-1F19DFDE3121}"/>
              </a:ext>
            </a:extLst>
          </p:cNvPr>
          <p:cNvSpPr/>
          <p:nvPr/>
        </p:nvSpPr>
        <p:spPr>
          <a:xfrm>
            <a:off x="3798396" y="4030825"/>
            <a:ext cx="1659729" cy="1286404"/>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Run Machine Learning Models:</a:t>
            </a:r>
          </a:p>
          <a:p>
            <a:pPr marL="342900" indent="-342900">
              <a:buAutoNum type="arabicPeriod"/>
            </a:pPr>
            <a:r>
              <a:rPr lang="en-US" sz="1200" dirty="0"/>
              <a:t>Log Reg</a:t>
            </a:r>
          </a:p>
          <a:p>
            <a:pPr marL="342900" indent="-342900">
              <a:buAutoNum type="arabicPeriod"/>
            </a:pPr>
            <a:r>
              <a:rPr lang="en-US" sz="1200" dirty="0"/>
              <a:t>SVM</a:t>
            </a:r>
          </a:p>
          <a:p>
            <a:pPr marL="342900" indent="-342900">
              <a:buAutoNum type="arabicPeriod"/>
            </a:pPr>
            <a:r>
              <a:rPr lang="en-US" sz="1200" dirty="0"/>
              <a:t>Tree</a:t>
            </a:r>
          </a:p>
          <a:p>
            <a:pPr marL="342900" indent="-342900">
              <a:buAutoNum type="arabicPeriod"/>
            </a:pPr>
            <a:r>
              <a:rPr lang="en-US" sz="1200" dirty="0"/>
              <a:t>KNN</a:t>
            </a:r>
          </a:p>
        </p:txBody>
      </p:sp>
      <p:sp>
        <p:nvSpPr>
          <p:cNvPr id="18" name="Process 17">
            <a:extLst>
              <a:ext uri="{FF2B5EF4-FFF2-40B4-BE49-F238E27FC236}">
                <a16:creationId xmlns:a16="http://schemas.microsoft.com/office/drawing/2014/main" id="{FCB8B9BE-0B7B-AC40-32BF-F7624948FC77}"/>
              </a:ext>
            </a:extLst>
          </p:cNvPr>
          <p:cNvSpPr/>
          <p:nvPr/>
        </p:nvSpPr>
        <p:spPr>
          <a:xfrm>
            <a:off x="8823931" y="4359278"/>
            <a:ext cx="1483568" cy="723548"/>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Select Model</a:t>
            </a:r>
          </a:p>
        </p:txBody>
      </p:sp>
      <p:cxnSp>
        <p:nvCxnSpPr>
          <p:cNvPr id="19" name="Straight Arrow Connector 18">
            <a:extLst>
              <a:ext uri="{FF2B5EF4-FFF2-40B4-BE49-F238E27FC236}">
                <a16:creationId xmlns:a16="http://schemas.microsoft.com/office/drawing/2014/main" id="{4083BE44-8B27-640B-75FC-7C6AB54AB09C}"/>
              </a:ext>
            </a:extLst>
          </p:cNvPr>
          <p:cNvCxnSpPr>
            <a:cxnSpLocks/>
            <a:stCxn id="10" idx="2"/>
            <a:endCxn id="13" idx="0"/>
          </p:cNvCxnSpPr>
          <p:nvPr/>
        </p:nvCxnSpPr>
        <p:spPr>
          <a:xfrm>
            <a:off x="4628260" y="2063202"/>
            <a:ext cx="1" cy="76988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a:extLst>
              <a:ext uri="{FF2B5EF4-FFF2-40B4-BE49-F238E27FC236}">
                <a16:creationId xmlns:a16="http://schemas.microsoft.com/office/drawing/2014/main" id="{0B3EF71C-EE0A-4905-DFC0-5BC1A2846149}"/>
              </a:ext>
            </a:extLst>
          </p:cNvPr>
          <p:cNvCxnSpPr>
            <a:cxnSpLocks/>
            <a:stCxn id="52" idx="2"/>
            <a:endCxn id="15" idx="2"/>
          </p:cNvCxnSpPr>
          <p:nvPr/>
        </p:nvCxnSpPr>
        <p:spPr>
          <a:xfrm rot="5400000">
            <a:off x="5799496" y="3915134"/>
            <a:ext cx="230860" cy="2573330"/>
          </a:xfrm>
          <a:prstGeom prst="bentConnector3">
            <a:avLst>
              <a:gd name="adj1" fmla="val 19902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555FB0AB-DCDA-6E26-4C36-6C1E55B3F683}"/>
              </a:ext>
            </a:extLst>
          </p:cNvPr>
          <p:cNvCxnSpPr>
            <a:cxnSpLocks/>
            <a:stCxn id="12" idx="2"/>
            <a:endCxn id="72" idx="0"/>
          </p:cNvCxnSpPr>
          <p:nvPr/>
        </p:nvCxnSpPr>
        <p:spPr>
          <a:xfrm>
            <a:off x="9556383" y="2783355"/>
            <a:ext cx="4474" cy="41816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11788D6-9FCE-649A-7AB4-4FE1DE4F1F6B}"/>
              </a:ext>
            </a:extLst>
          </p:cNvPr>
          <p:cNvCxnSpPr>
            <a:cxnSpLocks/>
            <a:stCxn id="18" idx="2"/>
            <a:endCxn id="7" idx="3"/>
          </p:cNvCxnSpPr>
          <p:nvPr/>
        </p:nvCxnSpPr>
        <p:spPr>
          <a:xfrm>
            <a:off x="9565715" y="5082826"/>
            <a:ext cx="18661" cy="48731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Stored Data 24">
            <a:extLst>
              <a:ext uri="{FF2B5EF4-FFF2-40B4-BE49-F238E27FC236}">
                <a16:creationId xmlns:a16="http://schemas.microsoft.com/office/drawing/2014/main" id="{0376649F-D7F0-6831-FD25-202F42887A10}"/>
              </a:ext>
            </a:extLst>
          </p:cNvPr>
          <p:cNvSpPr/>
          <p:nvPr/>
        </p:nvSpPr>
        <p:spPr>
          <a:xfrm>
            <a:off x="737956" y="2666862"/>
            <a:ext cx="1203649" cy="1101012"/>
          </a:xfrm>
          <a:prstGeom prst="flowChartOnlineStorag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Load Data</a:t>
            </a:r>
          </a:p>
        </p:txBody>
      </p:sp>
      <p:sp>
        <p:nvSpPr>
          <p:cNvPr id="30" name="Extract 29">
            <a:extLst>
              <a:ext uri="{FF2B5EF4-FFF2-40B4-BE49-F238E27FC236}">
                <a16:creationId xmlns:a16="http://schemas.microsoft.com/office/drawing/2014/main" id="{0D61F417-F1BD-253F-D985-C5DF9A79A036}"/>
              </a:ext>
            </a:extLst>
          </p:cNvPr>
          <p:cNvSpPr/>
          <p:nvPr/>
        </p:nvSpPr>
        <p:spPr>
          <a:xfrm>
            <a:off x="182784" y="4216217"/>
            <a:ext cx="2313992" cy="1101012"/>
          </a:xfrm>
          <a:prstGeom prst="flowChartExtra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Extract Class Data</a:t>
            </a:r>
          </a:p>
        </p:txBody>
      </p:sp>
      <p:cxnSp>
        <p:nvCxnSpPr>
          <p:cNvPr id="34" name="Straight Arrow Connector 33">
            <a:extLst>
              <a:ext uri="{FF2B5EF4-FFF2-40B4-BE49-F238E27FC236}">
                <a16:creationId xmlns:a16="http://schemas.microsoft.com/office/drawing/2014/main" id="{523B5FEE-4DCD-FFDB-8DF1-4FFC8A5335D4}"/>
              </a:ext>
            </a:extLst>
          </p:cNvPr>
          <p:cNvCxnSpPr>
            <a:cxnSpLocks/>
            <a:stCxn id="15" idx="3"/>
            <a:endCxn id="52" idx="1"/>
          </p:cNvCxnSpPr>
          <p:nvPr/>
        </p:nvCxnSpPr>
        <p:spPr>
          <a:xfrm>
            <a:off x="5458125" y="4674027"/>
            <a:ext cx="746256" cy="142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Decision 51">
            <a:extLst>
              <a:ext uri="{FF2B5EF4-FFF2-40B4-BE49-F238E27FC236}">
                <a16:creationId xmlns:a16="http://schemas.microsoft.com/office/drawing/2014/main" id="{EE12913F-BA34-7BBB-32B4-B66C5E526EB3}"/>
              </a:ext>
            </a:extLst>
          </p:cNvPr>
          <p:cNvSpPr/>
          <p:nvPr/>
        </p:nvSpPr>
        <p:spPr>
          <a:xfrm>
            <a:off x="6204381" y="4290222"/>
            <a:ext cx="1994419" cy="796147"/>
          </a:xfrm>
          <a:prstGeom prst="flowChartDecision">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For I = 1 to 4; I = 4?</a:t>
            </a:r>
          </a:p>
        </p:txBody>
      </p:sp>
      <p:cxnSp>
        <p:nvCxnSpPr>
          <p:cNvPr id="64" name="Elbow Connector 63">
            <a:extLst>
              <a:ext uri="{FF2B5EF4-FFF2-40B4-BE49-F238E27FC236}">
                <a16:creationId xmlns:a16="http://schemas.microsoft.com/office/drawing/2014/main" id="{3D6CDF09-424C-F0E3-3701-07B3044E3597}"/>
              </a:ext>
            </a:extLst>
          </p:cNvPr>
          <p:cNvCxnSpPr>
            <a:cxnSpLocks/>
            <a:stCxn id="52" idx="0"/>
            <a:endCxn id="12" idx="1"/>
          </p:cNvCxnSpPr>
          <p:nvPr/>
        </p:nvCxnSpPr>
        <p:spPr>
          <a:xfrm rot="5400000" flipH="1" flipV="1">
            <a:off x="6893737" y="2369360"/>
            <a:ext cx="2228717" cy="1613008"/>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Decision 71">
            <a:extLst>
              <a:ext uri="{FF2B5EF4-FFF2-40B4-BE49-F238E27FC236}">
                <a16:creationId xmlns:a16="http://schemas.microsoft.com/office/drawing/2014/main" id="{B7FE06E6-3588-2026-DF6C-1386A7128B3A}"/>
              </a:ext>
            </a:extLst>
          </p:cNvPr>
          <p:cNvSpPr/>
          <p:nvPr/>
        </p:nvSpPr>
        <p:spPr>
          <a:xfrm>
            <a:off x="8563647" y="3201520"/>
            <a:ext cx="1994419" cy="796147"/>
          </a:xfrm>
          <a:prstGeom prst="flowChartDecision">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Score(</a:t>
            </a:r>
            <a:r>
              <a:rPr lang="en-US" sz="1400" dirty="0" err="1"/>
              <a:t>i</a:t>
            </a:r>
            <a:r>
              <a:rPr lang="en-US" sz="1400" dirty="0"/>
              <a:t>) = MAX(Score{</a:t>
            </a:r>
            <a:r>
              <a:rPr lang="en-US" sz="1400" dirty="0" err="1"/>
              <a:t>i</a:t>
            </a:r>
            <a:r>
              <a:rPr lang="en-US" sz="1400" dirty="0"/>
              <a:t>})?</a:t>
            </a:r>
          </a:p>
        </p:txBody>
      </p:sp>
      <p:cxnSp>
        <p:nvCxnSpPr>
          <p:cNvPr id="80" name="Straight Arrow Connector 79">
            <a:extLst>
              <a:ext uri="{FF2B5EF4-FFF2-40B4-BE49-F238E27FC236}">
                <a16:creationId xmlns:a16="http://schemas.microsoft.com/office/drawing/2014/main" id="{7C6CB06C-03AC-0BEC-009F-09C0E7E0920F}"/>
              </a:ext>
            </a:extLst>
          </p:cNvPr>
          <p:cNvCxnSpPr>
            <a:cxnSpLocks/>
            <a:stCxn id="72" idx="2"/>
            <a:endCxn id="18" idx="0"/>
          </p:cNvCxnSpPr>
          <p:nvPr/>
        </p:nvCxnSpPr>
        <p:spPr>
          <a:xfrm>
            <a:off x="9560857" y="3997667"/>
            <a:ext cx="4858" cy="36161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5" name="Elbow Connector 84">
            <a:extLst>
              <a:ext uri="{FF2B5EF4-FFF2-40B4-BE49-F238E27FC236}">
                <a16:creationId xmlns:a16="http://schemas.microsoft.com/office/drawing/2014/main" id="{BC24D67B-1697-E5E1-486F-18812EBB246E}"/>
              </a:ext>
            </a:extLst>
          </p:cNvPr>
          <p:cNvCxnSpPr>
            <a:cxnSpLocks/>
            <a:stCxn id="72" idx="3"/>
            <a:endCxn id="12" idx="3"/>
          </p:cNvCxnSpPr>
          <p:nvPr/>
        </p:nvCxnSpPr>
        <p:spPr>
          <a:xfrm flipH="1" flipV="1">
            <a:off x="10298167" y="2061505"/>
            <a:ext cx="259899" cy="1538089"/>
          </a:xfrm>
          <a:prstGeom prst="bentConnector3">
            <a:avLst>
              <a:gd name="adj1" fmla="val -87957"/>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EA5AA937-D390-84FD-1F87-308730BC8AE6}"/>
              </a:ext>
            </a:extLst>
          </p:cNvPr>
          <p:cNvSpPr txBox="1"/>
          <p:nvPr/>
        </p:nvSpPr>
        <p:spPr>
          <a:xfrm>
            <a:off x="7173876" y="4020724"/>
            <a:ext cx="284052" cy="338554"/>
          </a:xfrm>
          <a:prstGeom prst="rect">
            <a:avLst/>
          </a:prstGeom>
          <a:noFill/>
        </p:spPr>
        <p:txBody>
          <a:bodyPr wrap="none" rtlCol="0">
            <a:spAutoFit/>
          </a:bodyPr>
          <a:lstStyle/>
          <a:p>
            <a:r>
              <a:rPr lang="en-US" sz="1600" dirty="0"/>
              <a:t>T</a:t>
            </a:r>
          </a:p>
        </p:txBody>
      </p:sp>
      <p:sp>
        <p:nvSpPr>
          <p:cNvPr id="89" name="TextBox 88">
            <a:extLst>
              <a:ext uri="{FF2B5EF4-FFF2-40B4-BE49-F238E27FC236}">
                <a16:creationId xmlns:a16="http://schemas.microsoft.com/office/drawing/2014/main" id="{99ACF930-AD8D-7AFB-F575-CE5858BA847C}"/>
              </a:ext>
            </a:extLst>
          </p:cNvPr>
          <p:cNvSpPr txBox="1"/>
          <p:nvPr/>
        </p:nvSpPr>
        <p:spPr>
          <a:xfrm>
            <a:off x="7201590" y="5030829"/>
            <a:ext cx="279244" cy="338554"/>
          </a:xfrm>
          <a:prstGeom prst="rect">
            <a:avLst/>
          </a:prstGeom>
          <a:noFill/>
        </p:spPr>
        <p:txBody>
          <a:bodyPr wrap="none" rtlCol="0">
            <a:spAutoFit/>
          </a:bodyPr>
          <a:lstStyle/>
          <a:p>
            <a:r>
              <a:rPr lang="en-US" sz="1600" dirty="0"/>
              <a:t>F</a:t>
            </a:r>
          </a:p>
        </p:txBody>
      </p:sp>
      <p:sp>
        <p:nvSpPr>
          <p:cNvPr id="90" name="TextBox 89">
            <a:extLst>
              <a:ext uri="{FF2B5EF4-FFF2-40B4-BE49-F238E27FC236}">
                <a16:creationId xmlns:a16="http://schemas.microsoft.com/office/drawing/2014/main" id="{736256B5-1D7F-11E9-194A-3F79926B3906}"/>
              </a:ext>
            </a:extLst>
          </p:cNvPr>
          <p:cNvSpPr txBox="1"/>
          <p:nvPr/>
        </p:nvSpPr>
        <p:spPr>
          <a:xfrm>
            <a:off x="9584376" y="3933058"/>
            <a:ext cx="284052" cy="338554"/>
          </a:xfrm>
          <a:prstGeom prst="rect">
            <a:avLst/>
          </a:prstGeom>
          <a:noFill/>
        </p:spPr>
        <p:txBody>
          <a:bodyPr wrap="none" rtlCol="0">
            <a:spAutoFit/>
          </a:bodyPr>
          <a:lstStyle/>
          <a:p>
            <a:r>
              <a:rPr lang="en-US" sz="1600" dirty="0"/>
              <a:t>T</a:t>
            </a:r>
          </a:p>
        </p:txBody>
      </p:sp>
      <p:sp>
        <p:nvSpPr>
          <p:cNvPr id="91" name="TextBox 90">
            <a:extLst>
              <a:ext uri="{FF2B5EF4-FFF2-40B4-BE49-F238E27FC236}">
                <a16:creationId xmlns:a16="http://schemas.microsoft.com/office/drawing/2014/main" id="{8B11BC73-8B0D-1643-6E94-08A214DB5367}"/>
              </a:ext>
            </a:extLst>
          </p:cNvPr>
          <p:cNvSpPr txBox="1"/>
          <p:nvPr/>
        </p:nvSpPr>
        <p:spPr>
          <a:xfrm>
            <a:off x="10407447" y="3289187"/>
            <a:ext cx="279244" cy="338554"/>
          </a:xfrm>
          <a:prstGeom prst="rect">
            <a:avLst/>
          </a:prstGeom>
          <a:noFill/>
        </p:spPr>
        <p:txBody>
          <a:bodyPr wrap="none" rtlCol="0">
            <a:spAutoFit/>
          </a:bodyPr>
          <a:lstStyle/>
          <a:p>
            <a:r>
              <a:rPr lang="en-US" sz="1600" dirty="0"/>
              <a:t>F</a:t>
            </a:r>
          </a:p>
        </p:txBody>
      </p:sp>
      <p:sp>
        <p:nvSpPr>
          <p:cNvPr id="92" name="Action Button: Information 91">
            <a:hlinkClick r:id="rId2" highlightClick="1"/>
            <a:extLst>
              <a:ext uri="{FF2B5EF4-FFF2-40B4-BE49-F238E27FC236}">
                <a16:creationId xmlns:a16="http://schemas.microsoft.com/office/drawing/2014/main" id="{AC8DB51B-DD15-7AB6-0386-648CC0E2BC72}"/>
              </a:ext>
            </a:extLst>
          </p:cNvPr>
          <p:cNvSpPr/>
          <p:nvPr/>
        </p:nvSpPr>
        <p:spPr>
          <a:xfrm>
            <a:off x="391886" y="5822067"/>
            <a:ext cx="928631" cy="784006"/>
          </a:xfrm>
          <a:prstGeom prst="actionButtonInformat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66258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287625"/>
            <a:ext cx="10515600" cy="54117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200" dirty="0">
                <a:solidFill>
                  <a:schemeClr val="accent3">
                    <a:lumMod val="25000"/>
                  </a:schemeClr>
                </a:solidFill>
                <a:latin typeface="Abadi" panose="020B0604020104020204" pitchFamily="34" charset="0"/>
              </a:rPr>
              <a:t>Success rates appear to be most sensitive to year of launch</a:t>
            </a:r>
          </a:p>
          <a:p>
            <a:pPr lvl="1">
              <a:lnSpc>
                <a:spcPct val="100000"/>
              </a:lnSpc>
              <a:spcBef>
                <a:spcPts val="1400"/>
              </a:spcBef>
            </a:pPr>
            <a:r>
              <a:rPr lang="en-US" sz="1200" dirty="0">
                <a:solidFill>
                  <a:schemeClr val="accent3">
                    <a:lumMod val="25000"/>
                  </a:schemeClr>
                </a:solidFill>
                <a:latin typeface="Abadi" panose="020B0604020104020204" pitchFamily="34" charset="0"/>
              </a:rPr>
              <a:t>There appears to be some sensitivity to:</a:t>
            </a:r>
          </a:p>
          <a:p>
            <a:pPr lvl="2">
              <a:lnSpc>
                <a:spcPct val="100000"/>
              </a:lnSpc>
              <a:spcBef>
                <a:spcPts val="1400"/>
              </a:spcBef>
            </a:pPr>
            <a:r>
              <a:rPr lang="en-US" sz="1000" dirty="0">
                <a:solidFill>
                  <a:schemeClr val="accent3">
                    <a:lumMod val="25000"/>
                  </a:schemeClr>
                </a:solidFill>
                <a:latin typeface="Abadi" panose="020B0604020104020204" pitchFamily="34" charset="0"/>
              </a:rPr>
              <a:t>Payload Mass</a:t>
            </a:r>
          </a:p>
          <a:p>
            <a:pPr lvl="2">
              <a:lnSpc>
                <a:spcPct val="100000"/>
              </a:lnSpc>
              <a:spcBef>
                <a:spcPts val="1400"/>
              </a:spcBef>
            </a:pPr>
            <a:r>
              <a:rPr lang="en-US" sz="1000" dirty="0">
                <a:solidFill>
                  <a:schemeClr val="accent3">
                    <a:lumMod val="25000"/>
                  </a:schemeClr>
                </a:solidFill>
                <a:latin typeface="Abadi" panose="020B0604020104020204" pitchFamily="34" charset="0"/>
              </a:rPr>
              <a:t>Orbit Type</a:t>
            </a:r>
            <a:endParaRPr lang="en-US" sz="1200" dirty="0">
              <a:solidFill>
                <a:schemeClr val="accent3">
                  <a:lumMod val="25000"/>
                </a:schemeClr>
              </a:solidFill>
              <a:latin typeface="Abadi" panose="020B0604020104020204" pitchFamily="34" charset="0"/>
            </a:endParaRPr>
          </a:p>
          <a:p>
            <a:pPr>
              <a:lnSpc>
                <a:spcPct val="100000"/>
              </a:lnSpc>
              <a:spcBef>
                <a:spcPts val="1400"/>
              </a:spcBef>
            </a:pPr>
            <a:r>
              <a:rPr lang="en-US" sz="1600" dirty="0">
                <a:solidFill>
                  <a:schemeClr val="accent3">
                    <a:lumMod val="25000"/>
                  </a:schemeClr>
                </a:solidFill>
                <a:latin typeface="Abadi" panose="020B0604020104020204" pitchFamily="34" charset="0"/>
              </a:rPr>
              <a:t>Interactive analytics demo in screenshots</a:t>
            </a:r>
          </a:p>
          <a:p>
            <a:pPr lvl="1">
              <a:lnSpc>
                <a:spcPct val="100000"/>
              </a:lnSpc>
              <a:spcBef>
                <a:spcPts val="1400"/>
              </a:spcBef>
            </a:pPr>
            <a:r>
              <a:rPr lang="en-US" sz="1200" dirty="0">
                <a:solidFill>
                  <a:schemeClr val="accent3">
                    <a:lumMod val="25000"/>
                  </a:schemeClr>
                </a:solidFill>
                <a:latin typeface="Abadi" panose="020B0604020104020204" pitchFamily="34" charset="0"/>
              </a:rPr>
              <a:t>The maps identified features of location selection influencing launch operations</a:t>
            </a:r>
          </a:p>
          <a:p>
            <a:pPr lvl="1">
              <a:lnSpc>
                <a:spcPct val="100000"/>
              </a:lnSpc>
              <a:spcBef>
                <a:spcPts val="1400"/>
              </a:spcBef>
            </a:pPr>
            <a:r>
              <a:rPr lang="en-US" sz="1200" dirty="0">
                <a:solidFill>
                  <a:schemeClr val="accent3">
                    <a:lumMod val="25000"/>
                  </a:schemeClr>
                </a:solidFill>
                <a:latin typeface="Abadi" panose="020B0604020104020204" pitchFamily="34" charset="0"/>
              </a:rPr>
              <a:t>The dashboard provided:</a:t>
            </a:r>
          </a:p>
          <a:p>
            <a:pPr lvl="2">
              <a:lnSpc>
                <a:spcPct val="100000"/>
              </a:lnSpc>
              <a:spcBef>
                <a:spcPts val="1400"/>
              </a:spcBef>
            </a:pPr>
            <a:r>
              <a:rPr lang="en-US" sz="1000" dirty="0">
                <a:solidFill>
                  <a:schemeClr val="accent3">
                    <a:lumMod val="25000"/>
                  </a:schemeClr>
                </a:solidFill>
                <a:latin typeface="Abadi" panose="020B0604020104020204" pitchFamily="34" charset="0"/>
              </a:rPr>
              <a:t>Relative success between launch sites and provided some insight into the relationship with payload across all sites.</a:t>
            </a:r>
          </a:p>
          <a:p>
            <a:pPr lvl="2">
              <a:lnSpc>
                <a:spcPct val="100000"/>
              </a:lnSpc>
              <a:spcBef>
                <a:spcPts val="1400"/>
              </a:spcBef>
            </a:pPr>
            <a:r>
              <a:rPr lang="en-US" sz="1000" dirty="0">
                <a:solidFill>
                  <a:schemeClr val="accent3">
                    <a:lumMod val="25000"/>
                  </a:schemeClr>
                </a:solidFill>
                <a:latin typeface="Abadi" panose="020B0604020104020204" pitchFamily="34" charset="0"/>
              </a:rPr>
              <a:t>Success and failure and their relationship with payload for each launch site .</a:t>
            </a:r>
          </a:p>
          <a:p>
            <a:pPr>
              <a:lnSpc>
                <a:spcPct val="100000"/>
              </a:lnSpc>
              <a:spcBef>
                <a:spcPts val="1400"/>
              </a:spcBef>
            </a:pPr>
            <a:r>
              <a:rPr lang="en-US" sz="1600" dirty="0">
                <a:solidFill>
                  <a:schemeClr val="accent3">
                    <a:lumMod val="25000"/>
                  </a:schemeClr>
                </a:solidFill>
                <a:latin typeface="Abadi" panose="020B0604020104020204" pitchFamily="34" charset="0"/>
              </a:rPr>
              <a:t>Predictive analysis results</a:t>
            </a:r>
          </a:p>
          <a:p>
            <a:pPr lvl="1">
              <a:lnSpc>
                <a:spcPct val="100000"/>
              </a:lnSpc>
              <a:spcBef>
                <a:spcPts val="1400"/>
              </a:spcBef>
            </a:pPr>
            <a:r>
              <a:rPr lang="en-US" sz="1200" dirty="0">
                <a:solidFill>
                  <a:schemeClr val="accent3">
                    <a:lumMod val="25000"/>
                  </a:schemeClr>
                </a:solidFill>
                <a:latin typeface="Abadi" panose="020B0604020104020204" pitchFamily="34" charset="0"/>
              </a:rPr>
              <a:t>Three models were equally accurate:</a:t>
            </a:r>
          </a:p>
          <a:p>
            <a:pPr lvl="2">
              <a:lnSpc>
                <a:spcPct val="100000"/>
              </a:lnSpc>
              <a:spcBef>
                <a:spcPts val="1400"/>
              </a:spcBef>
            </a:pPr>
            <a:r>
              <a:rPr lang="en-US" sz="1000" dirty="0">
                <a:solidFill>
                  <a:schemeClr val="accent3">
                    <a:lumMod val="25000"/>
                  </a:schemeClr>
                </a:solidFill>
                <a:latin typeface="Abadi" panose="020B0604020104020204" pitchFamily="34" charset="0"/>
              </a:rPr>
              <a:t>Logistic Regression</a:t>
            </a:r>
          </a:p>
          <a:p>
            <a:pPr lvl="2">
              <a:lnSpc>
                <a:spcPct val="100000"/>
              </a:lnSpc>
              <a:spcBef>
                <a:spcPts val="1400"/>
              </a:spcBef>
            </a:pPr>
            <a:r>
              <a:rPr lang="en-US" sz="1000" dirty="0">
                <a:solidFill>
                  <a:schemeClr val="accent3">
                    <a:lumMod val="25000"/>
                  </a:schemeClr>
                </a:solidFill>
                <a:latin typeface="Abadi" panose="020B0604020104020204" pitchFamily="34" charset="0"/>
              </a:rPr>
              <a:t>Support Vector Machine</a:t>
            </a:r>
          </a:p>
          <a:p>
            <a:pPr lvl="2">
              <a:lnSpc>
                <a:spcPct val="100000"/>
              </a:lnSpc>
              <a:spcBef>
                <a:spcPts val="1400"/>
              </a:spcBef>
            </a:pPr>
            <a:r>
              <a:rPr lang="en-US" sz="1000" dirty="0">
                <a:solidFill>
                  <a:schemeClr val="accent3">
                    <a:lumMod val="25000"/>
                  </a:schemeClr>
                </a:solidFill>
                <a:latin typeface="Abadi" panose="020B0604020104020204" pitchFamily="34" charset="0"/>
              </a:rPr>
              <a:t>K-Nearest Neighbors</a:t>
            </a:r>
          </a:p>
          <a:p>
            <a:pPr lvl="2">
              <a:lnSpc>
                <a:spcPct val="100000"/>
              </a:lnSpc>
              <a:spcBef>
                <a:spcPts val="1400"/>
              </a:spcBef>
            </a:pPr>
            <a:endParaRPr lang="en-US" sz="1000" dirty="0">
              <a:solidFill>
                <a:schemeClr val="accent3">
                  <a:lumMod val="25000"/>
                </a:schemeClr>
              </a:solidFill>
              <a:latin typeface="Abadi" panose="020B0604020104020204" pitchFamily="34" charset="0"/>
            </a:endParaRPr>
          </a:p>
          <a:p>
            <a:pPr lvl="1"/>
            <a:endParaRPr lang="en-US" sz="1200" dirty="0"/>
          </a:p>
          <a:p>
            <a:pPr marL="457200" lvl="1" indent="0">
              <a:buNone/>
            </a:pPr>
            <a:endParaRPr lang="en-US" sz="12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descr="A graph of numbers with orange and blue dots&#10;&#10;Description automatically generated">
            <a:extLst>
              <a:ext uri="{FF2B5EF4-FFF2-40B4-BE49-F238E27FC236}">
                <a16:creationId xmlns:a16="http://schemas.microsoft.com/office/drawing/2014/main" id="{C55F94F6-3F9B-65C3-5B5F-7160750CC25D}"/>
              </a:ext>
            </a:extLst>
          </p:cNvPr>
          <p:cNvPicPr>
            <a:picLocks noChangeAspect="1"/>
          </p:cNvPicPr>
          <p:nvPr/>
        </p:nvPicPr>
        <p:blipFill>
          <a:blip r:embed="rId3"/>
          <a:stretch>
            <a:fillRect/>
          </a:stretch>
        </p:blipFill>
        <p:spPr>
          <a:xfrm>
            <a:off x="335901" y="1532571"/>
            <a:ext cx="11490985" cy="2255658"/>
          </a:xfrm>
          <a:prstGeom prst="rect">
            <a:avLst/>
          </a:prstGeom>
        </p:spPr>
      </p:pic>
      <p:sp>
        <p:nvSpPr>
          <p:cNvPr id="6" name="Content Placeholder 2">
            <a:extLst>
              <a:ext uri="{FF2B5EF4-FFF2-40B4-BE49-F238E27FC236}">
                <a16:creationId xmlns:a16="http://schemas.microsoft.com/office/drawing/2014/main" id="{14451707-A7B1-A85B-DE36-9C22D2904A56}"/>
              </a:ext>
            </a:extLst>
          </p:cNvPr>
          <p:cNvSpPr txBox="1">
            <a:spLocks/>
          </p:cNvSpPr>
          <p:nvPr/>
        </p:nvSpPr>
        <p:spPr>
          <a:xfrm>
            <a:off x="335522" y="3788229"/>
            <a:ext cx="11490984" cy="253112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Flight Numbers indirectly correspond with time.  </a:t>
            </a:r>
          </a:p>
          <a:p>
            <a:pPr>
              <a:lnSpc>
                <a:spcPct val="100000"/>
              </a:lnSpc>
              <a:spcBef>
                <a:spcPts val="1400"/>
              </a:spcBef>
            </a:pPr>
            <a:r>
              <a:rPr lang="en-US" sz="2200">
                <a:solidFill>
                  <a:schemeClr val="accent3">
                    <a:lumMod val="25000"/>
                  </a:schemeClr>
                </a:solidFill>
                <a:latin typeface="Abadi" panose="020B0604020104020204" pitchFamily="34" charset="0"/>
              </a:rPr>
              <a:t>Over time, success has improved, given that since Flight 60, only 5 failures are apparent.</a:t>
            </a:r>
          </a:p>
          <a:p>
            <a:pPr>
              <a:lnSpc>
                <a:spcPct val="100000"/>
              </a:lnSpc>
              <a:spcBef>
                <a:spcPts val="1400"/>
              </a:spcBef>
            </a:pPr>
            <a:r>
              <a:rPr lang="en-US" sz="2200">
                <a:solidFill>
                  <a:schemeClr val="accent3">
                    <a:lumMod val="25000"/>
                  </a:schemeClr>
                </a:solidFill>
                <a:latin typeface="Abadi" panose="020B0604020104020204" pitchFamily="34" charset="0"/>
              </a:rPr>
              <a:t>Vandenberg AFB and the Kennedy Space Center appear to reflect greater success than the Cape Canaveral site.</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335522" y="3554960"/>
            <a:ext cx="11490984" cy="3811588"/>
          </a:xfrm>
          <a:prstGeom prst="rect">
            <a:avLst/>
          </a:prstGeom>
        </p:spPr>
        <p:txBody>
          <a:bodyPr>
            <a:normAutofit/>
          </a:bodyPr>
          <a:lstStyle/>
          <a:p>
            <a:pPr>
              <a:lnSpc>
                <a:spcPct val="100000"/>
              </a:lnSpc>
              <a:spcBef>
                <a:spcPts val="800"/>
              </a:spcBef>
            </a:pPr>
            <a:r>
              <a:rPr lang="en-US" sz="1600" dirty="0">
                <a:solidFill>
                  <a:schemeClr val="accent3">
                    <a:lumMod val="25000"/>
                  </a:schemeClr>
                </a:solidFill>
                <a:latin typeface="Abadi" panose="020B0604020104020204" pitchFamily="34" charset="0"/>
              </a:rPr>
              <a:t>Four payload mass regimes appear to exist:</a:t>
            </a:r>
          </a:p>
          <a:p>
            <a:pPr lvl="1">
              <a:lnSpc>
                <a:spcPct val="100000"/>
              </a:lnSpc>
              <a:spcBef>
                <a:spcPts val="800"/>
              </a:spcBef>
            </a:pPr>
            <a:r>
              <a:rPr lang="en-US" sz="1200" dirty="0">
                <a:solidFill>
                  <a:schemeClr val="accent3">
                    <a:lumMod val="25000"/>
                  </a:schemeClr>
                </a:solidFill>
                <a:latin typeface="Abadi" panose="020B0604020104020204" pitchFamily="34" charset="0"/>
              </a:rPr>
              <a:t>Very light: 0 – 2500 kg</a:t>
            </a:r>
          </a:p>
          <a:p>
            <a:pPr lvl="1">
              <a:lnSpc>
                <a:spcPct val="100000"/>
              </a:lnSpc>
              <a:spcBef>
                <a:spcPts val="800"/>
              </a:spcBef>
            </a:pPr>
            <a:r>
              <a:rPr lang="en-US" sz="1200" dirty="0">
                <a:solidFill>
                  <a:schemeClr val="accent3">
                    <a:lumMod val="25000"/>
                  </a:schemeClr>
                </a:solidFill>
                <a:latin typeface="Abadi" panose="020B0604020104020204" pitchFamily="34" charset="0"/>
              </a:rPr>
              <a:t>Light:  2500 – 7500 kg</a:t>
            </a:r>
          </a:p>
          <a:p>
            <a:pPr lvl="1">
              <a:lnSpc>
                <a:spcPct val="100000"/>
              </a:lnSpc>
              <a:spcBef>
                <a:spcPts val="800"/>
              </a:spcBef>
            </a:pPr>
            <a:r>
              <a:rPr lang="en-US" sz="1200" dirty="0">
                <a:solidFill>
                  <a:schemeClr val="accent3">
                    <a:lumMod val="25000"/>
                  </a:schemeClr>
                </a:solidFill>
                <a:latin typeface="Abadi" panose="020B0604020104020204" pitchFamily="34" charset="0"/>
              </a:rPr>
              <a:t>Medium:  7500 – 14000 kg</a:t>
            </a:r>
          </a:p>
          <a:p>
            <a:pPr lvl="1">
              <a:lnSpc>
                <a:spcPct val="100000"/>
              </a:lnSpc>
              <a:spcBef>
                <a:spcPts val="800"/>
              </a:spcBef>
            </a:pPr>
            <a:r>
              <a:rPr lang="en-US" sz="1200" dirty="0">
                <a:solidFill>
                  <a:schemeClr val="accent3">
                    <a:lumMod val="25000"/>
                  </a:schemeClr>
                </a:solidFill>
                <a:latin typeface="Abadi" panose="020B0604020104020204" pitchFamily="34" charset="0"/>
              </a:rPr>
              <a:t>Heavy:  &gt; 14000 kg</a:t>
            </a:r>
          </a:p>
          <a:p>
            <a:pPr>
              <a:lnSpc>
                <a:spcPct val="100000"/>
              </a:lnSpc>
              <a:spcBef>
                <a:spcPts val="800"/>
              </a:spcBef>
            </a:pPr>
            <a:r>
              <a:rPr lang="en-US" sz="1600" dirty="0">
                <a:solidFill>
                  <a:schemeClr val="accent3">
                    <a:lumMod val="25000"/>
                  </a:schemeClr>
                </a:solidFill>
                <a:latin typeface="Abadi" panose="020B0604020104020204" pitchFamily="34" charset="0"/>
              </a:rPr>
              <a:t>Payload mass appears to influence launch site selection.  </a:t>
            </a:r>
          </a:p>
          <a:p>
            <a:pPr lvl="1">
              <a:lnSpc>
                <a:spcPct val="100000"/>
              </a:lnSpc>
              <a:spcBef>
                <a:spcPts val="800"/>
              </a:spcBef>
            </a:pPr>
            <a:r>
              <a:rPr lang="en-US" sz="1200" dirty="0">
                <a:solidFill>
                  <a:schemeClr val="accent3">
                    <a:lumMod val="25000"/>
                  </a:schemeClr>
                </a:solidFill>
                <a:latin typeface="Abadi" panose="020B0604020104020204" pitchFamily="34" charset="0"/>
              </a:rPr>
              <a:t>Cape Canaveral appears to be selected for all but medium payloads.</a:t>
            </a:r>
          </a:p>
          <a:p>
            <a:pPr lvl="1">
              <a:lnSpc>
                <a:spcPct val="100000"/>
              </a:lnSpc>
              <a:spcBef>
                <a:spcPts val="800"/>
              </a:spcBef>
            </a:pPr>
            <a:r>
              <a:rPr lang="en-US" sz="1200" dirty="0">
                <a:solidFill>
                  <a:schemeClr val="accent3">
                    <a:lumMod val="25000"/>
                  </a:schemeClr>
                </a:solidFill>
                <a:latin typeface="Abadi" panose="020B0604020104020204" pitchFamily="34" charset="0"/>
              </a:rPr>
              <a:t>Vandenberg AFB appears to support payloads up to medium.</a:t>
            </a:r>
          </a:p>
          <a:p>
            <a:pPr lvl="1">
              <a:lnSpc>
                <a:spcPct val="100000"/>
              </a:lnSpc>
              <a:spcBef>
                <a:spcPts val="800"/>
              </a:spcBef>
            </a:pPr>
            <a:r>
              <a:rPr lang="en-US" sz="1200" dirty="0">
                <a:solidFill>
                  <a:schemeClr val="accent3">
                    <a:lumMod val="25000"/>
                  </a:schemeClr>
                </a:solidFill>
                <a:latin typeface="Abadi" panose="020B0604020104020204" pitchFamily="34" charset="0"/>
              </a:rPr>
              <a:t>The Kennedy Space Center appears to support all but very light payloads.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14" name="Picture 13" descr="A white background with many colored dots&#10;&#10;Description automatically generated">
            <a:extLst>
              <a:ext uri="{FF2B5EF4-FFF2-40B4-BE49-F238E27FC236}">
                <a16:creationId xmlns:a16="http://schemas.microsoft.com/office/drawing/2014/main" id="{4A15932F-85E0-6D3B-9914-01F28ECE382B}"/>
              </a:ext>
            </a:extLst>
          </p:cNvPr>
          <p:cNvPicPr>
            <a:picLocks noChangeAspect="1"/>
          </p:cNvPicPr>
          <p:nvPr/>
        </p:nvPicPr>
        <p:blipFill>
          <a:blip r:embed="rId3"/>
          <a:stretch>
            <a:fillRect/>
          </a:stretch>
        </p:blipFill>
        <p:spPr>
          <a:xfrm>
            <a:off x="485192" y="1277727"/>
            <a:ext cx="11169794" cy="2249244"/>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187821" y="3490104"/>
            <a:ext cx="6329570" cy="2809554"/>
          </a:xfrm>
          <a:prstGeom prst="rect">
            <a:avLst/>
          </a:prstGeom>
        </p:spPr>
        <p:txBody>
          <a:bodyPr>
            <a:normAutofit fontScale="85000" lnSpcReduction="10000"/>
          </a:bodyPr>
          <a:lstStyle/>
          <a:p>
            <a:pPr>
              <a:lnSpc>
                <a:spcPct val="100000"/>
              </a:lnSpc>
              <a:spcBef>
                <a:spcPts val="1400"/>
              </a:spcBef>
            </a:pPr>
            <a:r>
              <a:rPr lang="en-US" sz="1600" dirty="0">
                <a:solidFill>
                  <a:schemeClr val="accent3">
                    <a:lumMod val="25000"/>
                  </a:schemeClr>
                </a:solidFill>
                <a:latin typeface="Abadi" panose="020B0604020104020204" pitchFamily="34" charset="0"/>
              </a:rPr>
              <a:t>ES-L1, geosynchronous, and high earth orbits are one-offs, with the geosynchronous and high earth orbits at a mature phase of the program.  ES-L1 is interesting as it was one of the few successes prior to Flight 20.</a:t>
            </a:r>
          </a:p>
          <a:p>
            <a:pPr>
              <a:lnSpc>
                <a:spcPct val="100000"/>
              </a:lnSpc>
              <a:spcBef>
                <a:spcPts val="1400"/>
              </a:spcBef>
            </a:pPr>
            <a:r>
              <a:rPr lang="en-US" sz="1600" dirty="0">
                <a:solidFill>
                  <a:schemeClr val="accent3">
                    <a:lumMod val="25000"/>
                  </a:schemeClr>
                </a:solidFill>
                <a:latin typeface="Abadi" panose="020B0604020104020204" pitchFamily="34" charset="0"/>
              </a:rPr>
              <a:t>Sun Synchronous Orbits have been very successful, but there are only 5, all at a fairly mature stage (Flights 40 – 80 or so).</a:t>
            </a:r>
          </a:p>
          <a:p>
            <a:pPr>
              <a:lnSpc>
                <a:spcPct val="100000"/>
              </a:lnSpc>
              <a:spcBef>
                <a:spcPts val="1400"/>
              </a:spcBef>
            </a:pPr>
            <a:r>
              <a:rPr lang="en-US" sz="1600" dirty="0">
                <a:solidFill>
                  <a:schemeClr val="accent3">
                    <a:lumMod val="25000"/>
                  </a:schemeClr>
                </a:solidFill>
                <a:latin typeface="Abadi" panose="020B0604020104020204" pitchFamily="34" charset="0"/>
              </a:rPr>
              <a:t>Very Low Earth Orbits have enjoyed an 80% success rate, also reflecting the mature phase of the program at their inception.</a:t>
            </a:r>
          </a:p>
          <a:p>
            <a:pPr>
              <a:lnSpc>
                <a:spcPct val="100000"/>
              </a:lnSpc>
              <a:spcBef>
                <a:spcPts val="1400"/>
              </a:spcBef>
            </a:pPr>
            <a:r>
              <a:rPr lang="en-US" sz="1600" dirty="0">
                <a:solidFill>
                  <a:schemeClr val="accent3">
                    <a:lumMod val="25000"/>
                  </a:schemeClr>
                </a:solidFill>
                <a:latin typeface="Abadi" panose="020B0604020104020204" pitchFamily="34" charset="0"/>
              </a:rPr>
              <a:t>Geosynchronous Transfer Orbits appear to be the worst performers, with about a 50% success rate, but they have been attempted since around the outset, the first being Flight 5.  Since Flight 40, they have been around 75% successful.</a:t>
            </a:r>
          </a:p>
          <a:p>
            <a:pPr>
              <a:lnSpc>
                <a:spcPct val="100000"/>
              </a:lnSpc>
              <a:spcBef>
                <a:spcPts val="1400"/>
              </a:spcBef>
            </a:pPr>
            <a:endParaRPr lang="en-US" sz="16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and Flight Number vs. Orbit Type</a:t>
            </a:r>
            <a:endParaRPr lang="en-US" dirty="0">
              <a:solidFill>
                <a:srgbClr val="0B49CB"/>
              </a:solidFill>
            </a:endParaRPr>
          </a:p>
        </p:txBody>
      </p:sp>
      <p:pic>
        <p:nvPicPr>
          <p:cNvPr id="8" name="Picture 7" descr="A graph of blue bars&#10;&#10;Description automatically generated with medium confidence">
            <a:extLst>
              <a:ext uri="{FF2B5EF4-FFF2-40B4-BE49-F238E27FC236}">
                <a16:creationId xmlns:a16="http://schemas.microsoft.com/office/drawing/2014/main" id="{F7203F87-6EC5-027B-F288-97E9D2A86FF2}"/>
              </a:ext>
            </a:extLst>
          </p:cNvPr>
          <p:cNvPicPr>
            <a:picLocks noChangeAspect="1"/>
          </p:cNvPicPr>
          <p:nvPr/>
        </p:nvPicPr>
        <p:blipFill>
          <a:blip r:embed="rId3"/>
          <a:stretch>
            <a:fillRect/>
          </a:stretch>
        </p:blipFill>
        <p:spPr>
          <a:xfrm>
            <a:off x="823535" y="3490104"/>
            <a:ext cx="4246091" cy="2809554"/>
          </a:xfrm>
          <a:prstGeom prst="rect">
            <a:avLst/>
          </a:prstGeom>
        </p:spPr>
      </p:pic>
      <p:pic>
        <p:nvPicPr>
          <p:cNvPr id="10" name="Picture 9" descr="A graph of numbers with orange and blue dots&#10;&#10;Description automatically generated">
            <a:extLst>
              <a:ext uri="{FF2B5EF4-FFF2-40B4-BE49-F238E27FC236}">
                <a16:creationId xmlns:a16="http://schemas.microsoft.com/office/drawing/2014/main" id="{0C715CA8-C773-5A43-272E-BECD5B599303}"/>
              </a:ext>
            </a:extLst>
          </p:cNvPr>
          <p:cNvPicPr>
            <a:picLocks noChangeAspect="1"/>
          </p:cNvPicPr>
          <p:nvPr/>
        </p:nvPicPr>
        <p:blipFill>
          <a:blip r:embed="rId4"/>
          <a:stretch>
            <a:fillRect/>
          </a:stretch>
        </p:blipFill>
        <p:spPr>
          <a:xfrm>
            <a:off x="823535" y="1309603"/>
            <a:ext cx="10515600" cy="2052948"/>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23173" y="3480316"/>
            <a:ext cx="10935243" cy="2015445"/>
          </a:xfrm>
          <a:prstGeom prst="rect">
            <a:avLst/>
          </a:prstGeom>
        </p:spPr>
        <p:txBody>
          <a:bodyPr>
            <a:normAutofit fontScale="70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heaviest payloads are associated with Very Low Earth Orbits and appear to be about 80% successful.</a:t>
            </a:r>
          </a:p>
          <a:p>
            <a:pPr>
              <a:lnSpc>
                <a:spcPct val="100000"/>
              </a:lnSpc>
              <a:spcBef>
                <a:spcPts val="1400"/>
              </a:spcBef>
            </a:pPr>
            <a:r>
              <a:rPr lang="en-US" sz="2200" dirty="0">
                <a:solidFill>
                  <a:schemeClr val="accent3">
                    <a:lumMod val="25000"/>
                  </a:schemeClr>
                </a:solidFill>
                <a:latin typeface="Abadi" panose="020B0604020104020204" pitchFamily="34" charset="0"/>
              </a:rPr>
              <a:t>A medium range of payloads are International Space Station and Polar Orbits and appear to enjoy a 75% or 80% success rate within this range.  </a:t>
            </a:r>
          </a:p>
          <a:p>
            <a:pPr lvl="1">
              <a:lnSpc>
                <a:spcPct val="100000"/>
              </a:lnSpc>
              <a:spcBef>
                <a:spcPts val="1400"/>
              </a:spcBef>
            </a:pPr>
            <a:r>
              <a:rPr lang="en-US" sz="1800" dirty="0">
                <a:solidFill>
                  <a:schemeClr val="accent3">
                    <a:lumMod val="25000"/>
                  </a:schemeClr>
                </a:solidFill>
                <a:latin typeface="Abadi" panose="020B0604020104020204" pitchFamily="34" charset="0"/>
              </a:rPr>
              <a:t>Polar Orbits met with no success at 750 kg payloads.</a:t>
            </a:r>
          </a:p>
          <a:p>
            <a:pPr lvl="1">
              <a:lnSpc>
                <a:spcPct val="100000"/>
              </a:lnSpc>
              <a:spcBef>
                <a:spcPts val="1400"/>
              </a:spcBef>
            </a:pPr>
            <a:r>
              <a:rPr lang="en-US" sz="1800" dirty="0">
                <a:solidFill>
                  <a:schemeClr val="accent3">
                    <a:lumMod val="25000"/>
                  </a:schemeClr>
                </a:solidFill>
                <a:latin typeface="Abadi" panose="020B0604020104020204" pitchFamily="34" charset="0"/>
              </a:rPr>
              <a:t>ISS Orbits had a checkered history among missions with payloads less than 4000 kg.</a:t>
            </a:r>
          </a:p>
          <a:p>
            <a:pPr>
              <a:lnSpc>
                <a:spcPct val="100000"/>
              </a:lnSpc>
              <a:spcBef>
                <a:spcPts val="1400"/>
              </a:spcBef>
            </a:pPr>
            <a:r>
              <a:rPr lang="en-US" sz="2200" dirty="0">
                <a:solidFill>
                  <a:schemeClr val="accent3">
                    <a:lumMod val="25000"/>
                  </a:schemeClr>
                </a:solidFill>
                <a:latin typeface="Abadi" panose="020B0604020104020204" pitchFamily="34" charset="0"/>
              </a:rPr>
              <a:t>Geosynchronous Transfer Orbits appear to be the most problematic and range between 3000 kg and 7500 kg payloads.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8" name="Picture 7" descr="A white background with dots and numbers&#10;&#10;Description automatically generated">
            <a:extLst>
              <a:ext uri="{FF2B5EF4-FFF2-40B4-BE49-F238E27FC236}">
                <a16:creationId xmlns:a16="http://schemas.microsoft.com/office/drawing/2014/main" id="{FB3D933D-EE00-64A2-CFE9-48C9C06E2D6D}"/>
              </a:ext>
            </a:extLst>
          </p:cNvPr>
          <p:cNvPicPr>
            <a:picLocks noChangeAspect="1"/>
          </p:cNvPicPr>
          <p:nvPr/>
        </p:nvPicPr>
        <p:blipFill>
          <a:blip r:embed="rId3"/>
          <a:stretch>
            <a:fillRect/>
          </a:stretch>
        </p:blipFill>
        <p:spPr>
          <a:xfrm>
            <a:off x="615820" y="1292421"/>
            <a:ext cx="10942597" cy="216711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533081" y="1285981"/>
            <a:ext cx="3064870" cy="4853561"/>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2010 -2013 reflected a challenging period for SpaceX.</a:t>
            </a:r>
          </a:p>
          <a:p>
            <a:pPr>
              <a:lnSpc>
                <a:spcPct val="100000"/>
              </a:lnSpc>
              <a:spcBef>
                <a:spcPts val="1400"/>
              </a:spcBef>
            </a:pPr>
            <a:r>
              <a:rPr lang="en-US" sz="2200" dirty="0">
                <a:solidFill>
                  <a:schemeClr val="accent3">
                    <a:lumMod val="25000"/>
                  </a:schemeClr>
                </a:solidFill>
                <a:latin typeface="Abadi" panose="020B0604020104020204" pitchFamily="34" charset="0"/>
              </a:rPr>
              <a:t>It appears, however, that lessons were learned.</a:t>
            </a:r>
          </a:p>
          <a:p>
            <a:pPr>
              <a:lnSpc>
                <a:spcPct val="100000"/>
              </a:lnSpc>
              <a:spcBef>
                <a:spcPts val="1400"/>
              </a:spcBef>
            </a:pPr>
            <a:r>
              <a:rPr lang="en-US" sz="2200" dirty="0">
                <a:solidFill>
                  <a:schemeClr val="accent3">
                    <a:lumMod val="25000"/>
                  </a:schemeClr>
                </a:solidFill>
                <a:latin typeface="Abadi" panose="020B0604020104020204" pitchFamily="34" charset="0"/>
              </a:rPr>
              <a:t>2013 -2017 have each reflected a 20% improvement.</a:t>
            </a:r>
          </a:p>
          <a:p>
            <a:pPr>
              <a:lnSpc>
                <a:spcPct val="100000"/>
              </a:lnSpc>
              <a:spcBef>
                <a:spcPts val="1400"/>
              </a:spcBef>
            </a:pPr>
            <a:r>
              <a:rPr lang="en-US" sz="2200" dirty="0">
                <a:solidFill>
                  <a:schemeClr val="accent3">
                    <a:lumMod val="25000"/>
                  </a:schemeClr>
                </a:solidFill>
                <a:latin typeface="Abadi" panose="020B0604020104020204" pitchFamily="34" charset="0"/>
              </a:rPr>
              <a:t>While 2018 represented a local dip, the overall trend remains strongly positive.</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descr="A graph showing a line&#10;&#10;Description automatically generated">
            <a:extLst>
              <a:ext uri="{FF2B5EF4-FFF2-40B4-BE49-F238E27FC236}">
                <a16:creationId xmlns:a16="http://schemas.microsoft.com/office/drawing/2014/main" id="{1E9F6F73-8949-8D69-6203-B5E4AA011FD4}"/>
              </a:ext>
            </a:extLst>
          </p:cNvPr>
          <p:cNvPicPr>
            <a:picLocks noChangeAspect="1"/>
          </p:cNvPicPr>
          <p:nvPr/>
        </p:nvPicPr>
        <p:blipFill>
          <a:blip r:embed="rId3"/>
          <a:stretch>
            <a:fillRect/>
          </a:stretch>
        </p:blipFill>
        <p:spPr>
          <a:xfrm>
            <a:off x="770011" y="1294277"/>
            <a:ext cx="7772400" cy="4904122"/>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575249" y="1352692"/>
            <a:ext cx="779106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two launch sites at Cape Canaveral</a:t>
            </a:r>
          </a:p>
          <a:p>
            <a:pPr>
              <a:lnSpc>
                <a:spcPct val="100000"/>
              </a:lnSpc>
              <a:spcBef>
                <a:spcPts val="1400"/>
              </a:spcBef>
            </a:pPr>
            <a:r>
              <a:rPr lang="en-US" sz="2200" dirty="0">
                <a:solidFill>
                  <a:schemeClr val="accent3">
                    <a:lumMod val="25000"/>
                  </a:schemeClr>
                </a:solidFill>
                <a:latin typeface="Abadi" panose="020B0604020104020204" pitchFamily="34" charset="0"/>
              </a:rPr>
              <a:t>There is also a nearby launch site at the Kennedy Space Center</a:t>
            </a:r>
          </a:p>
          <a:p>
            <a:pPr>
              <a:lnSpc>
                <a:spcPct val="100000"/>
              </a:lnSpc>
              <a:spcBef>
                <a:spcPts val="1400"/>
              </a:spcBef>
            </a:pPr>
            <a:r>
              <a:rPr lang="en-US" sz="2200" dirty="0">
                <a:solidFill>
                  <a:schemeClr val="accent3">
                    <a:lumMod val="25000"/>
                  </a:schemeClr>
                </a:solidFill>
                <a:latin typeface="Abadi" panose="020B0604020104020204" pitchFamily="34" charset="0"/>
              </a:rPr>
              <a:t>Finally, there is the launch site at Vandenberg AFB.</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This is an example of using the DISTINCT qualification to a SELECT statement:</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7" name="Picture 6" descr="A screenshot of a phone&#10;&#10;Description automatically generated">
            <a:extLst>
              <a:ext uri="{FF2B5EF4-FFF2-40B4-BE49-F238E27FC236}">
                <a16:creationId xmlns:a16="http://schemas.microsoft.com/office/drawing/2014/main" id="{14C5BF6D-4206-ACDB-9773-44CAC37F17AA}"/>
              </a:ext>
            </a:extLst>
          </p:cNvPr>
          <p:cNvPicPr>
            <a:picLocks noChangeAspect="1"/>
          </p:cNvPicPr>
          <p:nvPr/>
        </p:nvPicPr>
        <p:blipFill>
          <a:blip r:embed="rId3"/>
          <a:stretch>
            <a:fillRect/>
          </a:stretch>
        </p:blipFill>
        <p:spPr>
          <a:xfrm>
            <a:off x="770011" y="1347497"/>
            <a:ext cx="1612900" cy="1905000"/>
          </a:xfrm>
          <a:prstGeom prst="rect">
            <a:avLst/>
          </a:prstGeom>
        </p:spPr>
      </p:pic>
      <p:pic>
        <p:nvPicPr>
          <p:cNvPr id="9" name="Picture 8">
            <a:extLst>
              <a:ext uri="{FF2B5EF4-FFF2-40B4-BE49-F238E27FC236}">
                <a16:creationId xmlns:a16="http://schemas.microsoft.com/office/drawing/2014/main" id="{A700E21E-6879-7313-F9CB-D44DFA213B51}"/>
              </a:ext>
            </a:extLst>
          </p:cNvPr>
          <p:cNvPicPr>
            <a:picLocks noChangeAspect="1"/>
          </p:cNvPicPr>
          <p:nvPr/>
        </p:nvPicPr>
        <p:blipFill>
          <a:blip r:embed="rId4"/>
          <a:stretch>
            <a:fillRect/>
          </a:stretch>
        </p:blipFill>
        <p:spPr>
          <a:xfrm>
            <a:off x="2822750" y="5244958"/>
            <a:ext cx="5397500" cy="52070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2992185"/>
            <a:ext cx="10618700" cy="1866220"/>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table reflects the first five records in the data representing launches from Cape Canaveral.</a:t>
            </a:r>
          </a:p>
          <a:p>
            <a:pPr>
              <a:lnSpc>
                <a:spcPct val="100000"/>
              </a:lnSpc>
              <a:spcBef>
                <a:spcPts val="1400"/>
              </a:spcBef>
            </a:pPr>
            <a:r>
              <a:rPr lang="en-US" sz="2200" dirty="0">
                <a:solidFill>
                  <a:schemeClr val="accent3">
                    <a:lumMod val="25000"/>
                  </a:schemeClr>
                </a:solidFill>
                <a:latin typeface="Abadi" panose="020B0604020104020204" pitchFamily="34" charset="0"/>
              </a:rPr>
              <a:t>All dates are in the 2010-2013 range during which success rates for landings were 0%.</a:t>
            </a:r>
          </a:p>
          <a:p>
            <a:pPr>
              <a:lnSpc>
                <a:spcPct val="100000"/>
              </a:lnSpc>
              <a:spcBef>
                <a:spcPts val="1400"/>
              </a:spcBef>
            </a:pPr>
            <a:r>
              <a:rPr lang="en-US" sz="2200" dirty="0">
                <a:solidFill>
                  <a:schemeClr val="accent3">
                    <a:lumMod val="25000"/>
                  </a:schemeClr>
                </a:solidFill>
                <a:latin typeface="Abadi" panose="020B0604020104020204" pitchFamily="34" charset="0"/>
              </a:rPr>
              <a:t>Payloads for the first two flights were negligible and the next three were in the 500-750 kg range.</a:t>
            </a:r>
          </a:p>
          <a:p>
            <a:pPr>
              <a:lnSpc>
                <a:spcPct val="100000"/>
              </a:lnSpc>
              <a:spcBef>
                <a:spcPts val="1400"/>
              </a:spcBef>
            </a:pPr>
            <a:r>
              <a:rPr lang="en-US" sz="2200" dirty="0">
                <a:solidFill>
                  <a:schemeClr val="accent3">
                    <a:lumMod val="25000"/>
                  </a:schemeClr>
                </a:solidFill>
                <a:latin typeface="Abadi" panose="020B0604020104020204" pitchFamily="34" charset="0"/>
              </a:rPr>
              <a:t>All Orbits were Low Earth Orbits, four of which were International Space Station Orbits.</a:t>
            </a:r>
          </a:p>
          <a:p>
            <a:pPr>
              <a:lnSpc>
                <a:spcPct val="100000"/>
              </a:lnSpc>
              <a:spcBef>
                <a:spcPts val="1400"/>
              </a:spcBef>
            </a:pPr>
            <a:r>
              <a:rPr lang="en-US" sz="2200" dirty="0">
                <a:solidFill>
                  <a:schemeClr val="accent3">
                    <a:lumMod val="25000"/>
                  </a:schemeClr>
                </a:solidFill>
                <a:latin typeface="Abadi" panose="020B0604020104020204" pitchFamily="34" charset="0"/>
              </a:rPr>
              <a:t>All missions were successful.</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descr="A screenshot of a computer&#10;&#10;Description automatically generated">
            <a:extLst>
              <a:ext uri="{FF2B5EF4-FFF2-40B4-BE49-F238E27FC236}">
                <a16:creationId xmlns:a16="http://schemas.microsoft.com/office/drawing/2014/main" id="{B2B7D3CB-558E-1844-0051-B9DD61200393}"/>
              </a:ext>
            </a:extLst>
          </p:cNvPr>
          <p:cNvPicPr>
            <a:picLocks noChangeAspect="1"/>
          </p:cNvPicPr>
          <p:nvPr/>
        </p:nvPicPr>
        <p:blipFill>
          <a:blip r:embed="rId3"/>
          <a:stretch>
            <a:fillRect/>
          </a:stretch>
        </p:blipFill>
        <p:spPr>
          <a:xfrm>
            <a:off x="770010" y="1355345"/>
            <a:ext cx="10618700" cy="136919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2206625"/>
            <a:ext cx="9745589" cy="3970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has carried 107,010 kg of payload for NASA</a:t>
            </a:r>
          </a:p>
          <a:p>
            <a:pPr>
              <a:lnSpc>
                <a:spcPct val="100000"/>
              </a:lnSpc>
              <a:spcBef>
                <a:spcPts val="1400"/>
              </a:spcBef>
            </a:pPr>
            <a:r>
              <a:rPr lang="en-US" sz="2200" dirty="0">
                <a:solidFill>
                  <a:schemeClr val="accent3">
                    <a:lumMod val="25000"/>
                  </a:schemeClr>
                </a:solidFill>
                <a:latin typeface="Abadi" panose="020B0604020104020204" pitchFamily="34" charset="0"/>
              </a:rPr>
              <a:t>As noted on the previous slide, from Cape Canaveral, these missions have been ongoing since May of 2012.</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8" name="Picture 7" descr="A close-up of a sign&#10;&#10;Description automatically generated">
            <a:extLst>
              <a:ext uri="{FF2B5EF4-FFF2-40B4-BE49-F238E27FC236}">
                <a16:creationId xmlns:a16="http://schemas.microsoft.com/office/drawing/2014/main" id="{36829573-1FBF-B20D-FBF0-4F449A37626A}"/>
              </a:ext>
            </a:extLst>
          </p:cNvPr>
          <p:cNvPicPr>
            <a:picLocks noChangeAspect="1"/>
          </p:cNvPicPr>
          <p:nvPr/>
        </p:nvPicPr>
        <p:blipFill>
          <a:blip r:embed="rId3"/>
          <a:stretch>
            <a:fillRect/>
          </a:stretch>
        </p:blipFill>
        <p:spPr>
          <a:xfrm>
            <a:off x="779341" y="1340498"/>
            <a:ext cx="2882900" cy="762000"/>
          </a:xfrm>
          <a:prstGeom prst="rect">
            <a:avLst/>
          </a:prstGeom>
        </p:spPr>
      </p:pic>
      <p:pic>
        <p:nvPicPr>
          <p:cNvPr id="10" name="Picture 9">
            <a:extLst>
              <a:ext uri="{FF2B5EF4-FFF2-40B4-BE49-F238E27FC236}">
                <a16:creationId xmlns:a16="http://schemas.microsoft.com/office/drawing/2014/main" id="{641F3D99-F5DB-2C2A-2890-C6AA4062F8B1}"/>
              </a:ext>
            </a:extLst>
          </p:cNvPr>
          <p:cNvPicPr>
            <a:picLocks noChangeAspect="1"/>
          </p:cNvPicPr>
          <p:nvPr/>
        </p:nvPicPr>
        <p:blipFill>
          <a:blip r:embed="rId4"/>
          <a:stretch>
            <a:fillRect/>
          </a:stretch>
        </p:blipFill>
        <p:spPr>
          <a:xfrm>
            <a:off x="2026298" y="5535352"/>
            <a:ext cx="7772400" cy="75368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2092777"/>
            <a:ext cx="9745589" cy="408418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Mean payload mass is approximately 2,535 kg.</a:t>
            </a:r>
          </a:p>
          <a:p>
            <a:pPr>
              <a:lnSpc>
                <a:spcPct val="100000"/>
              </a:lnSpc>
              <a:spcBef>
                <a:spcPts val="1400"/>
              </a:spcBef>
            </a:pPr>
            <a:r>
              <a:rPr lang="en-US" sz="2200" dirty="0">
                <a:solidFill>
                  <a:schemeClr val="accent3">
                    <a:lumMod val="25000"/>
                  </a:schemeClr>
                </a:solidFill>
                <a:latin typeface="Abadi" panose="020B0604020104020204" pitchFamily="34" charset="0"/>
              </a:rPr>
              <a:t>As noted from previous slides, the payload mass range runs from 0 to nearly 16,000 kg.</a:t>
            </a:r>
          </a:p>
          <a:p>
            <a:pPr>
              <a:lnSpc>
                <a:spcPct val="100000"/>
              </a:lnSpc>
              <a:spcBef>
                <a:spcPts val="1400"/>
              </a:spcBef>
            </a:pPr>
            <a:r>
              <a:rPr lang="en-US" sz="2200" dirty="0">
                <a:solidFill>
                  <a:schemeClr val="accent3">
                    <a:lumMod val="25000"/>
                  </a:schemeClr>
                </a:solidFill>
                <a:latin typeface="Abadi" panose="020B0604020104020204" pitchFamily="34" charset="0"/>
              </a:rPr>
              <a:t>Most payload masses appear to run between 2000 – 7500 kg.</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descr="A black text on a white background&#10;&#10;Description automatically generated">
            <a:extLst>
              <a:ext uri="{FF2B5EF4-FFF2-40B4-BE49-F238E27FC236}">
                <a16:creationId xmlns:a16="http://schemas.microsoft.com/office/drawing/2014/main" id="{57654CC8-1A9C-4EF7-5F7B-573E71D0F271}"/>
              </a:ext>
            </a:extLst>
          </p:cNvPr>
          <p:cNvPicPr>
            <a:picLocks noChangeAspect="1"/>
          </p:cNvPicPr>
          <p:nvPr/>
        </p:nvPicPr>
        <p:blipFill>
          <a:blip r:embed="rId3"/>
          <a:stretch>
            <a:fillRect/>
          </a:stretch>
        </p:blipFill>
        <p:spPr>
          <a:xfrm>
            <a:off x="770010" y="1368878"/>
            <a:ext cx="2895600" cy="723900"/>
          </a:xfrm>
          <a:prstGeom prst="rect">
            <a:avLst/>
          </a:prstGeom>
        </p:spPr>
      </p:pic>
      <p:pic>
        <p:nvPicPr>
          <p:cNvPr id="8" name="Picture 7">
            <a:extLst>
              <a:ext uri="{FF2B5EF4-FFF2-40B4-BE49-F238E27FC236}">
                <a16:creationId xmlns:a16="http://schemas.microsoft.com/office/drawing/2014/main" id="{4240621E-B300-6DA2-63D5-B9B18104A9E8}"/>
              </a:ext>
            </a:extLst>
          </p:cNvPr>
          <p:cNvPicPr>
            <a:picLocks noChangeAspect="1"/>
          </p:cNvPicPr>
          <p:nvPr/>
        </p:nvPicPr>
        <p:blipFill>
          <a:blip r:embed="rId4"/>
          <a:stretch>
            <a:fillRect/>
          </a:stretch>
        </p:blipFill>
        <p:spPr>
          <a:xfrm>
            <a:off x="1676401" y="5727573"/>
            <a:ext cx="7772400" cy="449389"/>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10" name="Picture 9" descr="A close up of a number&#10;&#10;Description automatically generated">
            <a:extLst>
              <a:ext uri="{FF2B5EF4-FFF2-40B4-BE49-F238E27FC236}">
                <a16:creationId xmlns:a16="http://schemas.microsoft.com/office/drawing/2014/main" id="{71C69139-CD4C-B02D-59BD-237CECCEB3DE}"/>
              </a:ext>
            </a:extLst>
          </p:cNvPr>
          <p:cNvPicPr>
            <a:picLocks noChangeAspect="1"/>
          </p:cNvPicPr>
          <p:nvPr/>
        </p:nvPicPr>
        <p:blipFill>
          <a:blip r:embed="rId3"/>
          <a:stretch>
            <a:fillRect/>
          </a:stretch>
        </p:blipFill>
        <p:spPr>
          <a:xfrm>
            <a:off x="831850" y="1397924"/>
            <a:ext cx="1435100" cy="685800"/>
          </a:xfrm>
          <a:prstGeom prst="rect">
            <a:avLst/>
          </a:prstGeom>
        </p:spPr>
      </p:pic>
      <p:pic>
        <p:nvPicPr>
          <p:cNvPr id="12" name="Picture 11">
            <a:extLst>
              <a:ext uri="{FF2B5EF4-FFF2-40B4-BE49-F238E27FC236}">
                <a16:creationId xmlns:a16="http://schemas.microsoft.com/office/drawing/2014/main" id="{78C92A63-EDDA-9998-94FA-6A579B227B1D}"/>
              </a:ext>
            </a:extLst>
          </p:cNvPr>
          <p:cNvPicPr>
            <a:picLocks noChangeAspect="1"/>
          </p:cNvPicPr>
          <p:nvPr/>
        </p:nvPicPr>
        <p:blipFill>
          <a:blip r:embed="rId4"/>
          <a:stretch>
            <a:fillRect/>
          </a:stretch>
        </p:blipFill>
        <p:spPr>
          <a:xfrm>
            <a:off x="1714500" y="3105150"/>
            <a:ext cx="7772400" cy="574481"/>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3237721"/>
            <a:ext cx="9745589" cy="2939241"/>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Four boosters have passed these criteria.</a:t>
            </a:r>
          </a:p>
          <a:p>
            <a:pPr lvl="1">
              <a:lnSpc>
                <a:spcPct val="100000"/>
              </a:lnSpc>
              <a:spcBef>
                <a:spcPts val="1400"/>
              </a:spcBef>
            </a:pPr>
            <a:r>
              <a:rPr lang="en-US" sz="1800" dirty="0">
                <a:solidFill>
                  <a:schemeClr val="accent3">
                    <a:lumMod val="25000"/>
                  </a:schemeClr>
                </a:solidFill>
                <a:latin typeface="Abadi"/>
              </a:rPr>
              <a:t>All four all Falcon 9 FT</a:t>
            </a:r>
          </a:p>
          <a:p>
            <a:pPr lvl="1">
              <a:lnSpc>
                <a:spcPct val="100000"/>
              </a:lnSpc>
              <a:spcBef>
                <a:spcPts val="1400"/>
              </a:spcBef>
            </a:pPr>
            <a:r>
              <a:rPr lang="en-US" sz="1800" dirty="0">
                <a:solidFill>
                  <a:schemeClr val="accent3">
                    <a:lumMod val="25000"/>
                  </a:schemeClr>
                </a:solidFill>
                <a:latin typeface="Abadi"/>
              </a:rPr>
              <a:t>Payload mass was near 5000 kg for all four</a:t>
            </a:r>
            <a:endParaRPr lang="en-US"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7" name="Picture 6" descr="A screenshot of a computer&#10;&#10;Description automatically generated">
            <a:extLst>
              <a:ext uri="{FF2B5EF4-FFF2-40B4-BE49-F238E27FC236}">
                <a16:creationId xmlns:a16="http://schemas.microsoft.com/office/drawing/2014/main" id="{126AC121-CB30-D92E-8552-0FD684ACF60B}"/>
              </a:ext>
            </a:extLst>
          </p:cNvPr>
          <p:cNvPicPr>
            <a:picLocks noChangeAspect="1"/>
          </p:cNvPicPr>
          <p:nvPr/>
        </p:nvPicPr>
        <p:blipFill>
          <a:blip r:embed="rId3"/>
          <a:stretch>
            <a:fillRect/>
          </a:stretch>
        </p:blipFill>
        <p:spPr>
          <a:xfrm>
            <a:off x="770010" y="1324552"/>
            <a:ext cx="5600700" cy="1828800"/>
          </a:xfrm>
          <a:prstGeom prst="rect">
            <a:avLst/>
          </a:prstGeom>
        </p:spPr>
      </p:pic>
      <p:pic>
        <p:nvPicPr>
          <p:cNvPr id="10" name="Picture 9">
            <a:extLst>
              <a:ext uri="{FF2B5EF4-FFF2-40B4-BE49-F238E27FC236}">
                <a16:creationId xmlns:a16="http://schemas.microsoft.com/office/drawing/2014/main" id="{83A90AA5-9EAA-5C4A-1A44-C2709E06F5A9}"/>
              </a:ext>
            </a:extLst>
          </p:cNvPr>
          <p:cNvPicPr>
            <a:picLocks noChangeAspect="1"/>
          </p:cNvPicPr>
          <p:nvPr/>
        </p:nvPicPr>
        <p:blipFill>
          <a:blip r:embed="rId4"/>
          <a:stretch>
            <a:fillRect/>
          </a:stretch>
        </p:blipFill>
        <p:spPr>
          <a:xfrm>
            <a:off x="942372" y="5804746"/>
            <a:ext cx="7772400" cy="27291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descr="A screenshot of a computer&#10;&#10;Description automatically generated">
            <a:extLst>
              <a:ext uri="{FF2B5EF4-FFF2-40B4-BE49-F238E27FC236}">
                <a16:creationId xmlns:a16="http://schemas.microsoft.com/office/drawing/2014/main" id="{87506F66-C867-4BC1-D7BF-C2736881F28F}"/>
              </a:ext>
            </a:extLst>
          </p:cNvPr>
          <p:cNvPicPr>
            <a:picLocks noChangeAspect="1"/>
          </p:cNvPicPr>
          <p:nvPr/>
        </p:nvPicPr>
        <p:blipFill>
          <a:blip r:embed="rId3"/>
          <a:stretch>
            <a:fillRect/>
          </a:stretch>
        </p:blipFill>
        <p:spPr>
          <a:xfrm>
            <a:off x="770010" y="1413199"/>
            <a:ext cx="4089400" cy="1866900"/>
          </a:xfrm>
          <a:prstGeom prst="rect">
            <a:avLst/>
          </a:prstGeom>
        </p:spPr>
      </p:pic>
      <p:pic>
        <p:nvPicPr>
          <p:cNvPr id="8" name="Picture 7">
            <a:extLst>
              <a:ext uri="{FF2B5EF4-FFF2-40B4-BE49-F238E27FC236}">
                <a16:creationId xmlns:a16="http://schemas.microsoft.com/office/drawing/2014/main" id="{A2146229-7C8A-DBAF-DD92-200B2D64A929}"/>
              </a:ext>
            </a:extLst>
          </p:cNvPr>
          <p:cNvPicPr>
            <a:picLocks noChangeAspect="1"/>
          </p:cNvPicPr>
          <p:nvPr/>
        </p:nvPicPr>
        <p:blipFill>
          <a:blip r:embed="rId4"/>
          <a:stretch>
            <a:fillRect/>
          </a:stretch>
        </p:blipFill>
        <p:spPr>
          <a:xfrm>
            <a:off x="1174102" y="5662861"/>
            <a:ext cx="7772400" cy="36271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descr="A screenshot of a white background with numbers&#10;&#10;Description automatically generated">
            <a:extLst>
              <a:ext uri="{FF2B5EF4-FFF2-40B4-BE49-F238E27FC236}">
                <a16:creationId xmlns:a16="http://schemas.microsoft.com/office/drawing/2014/main" id="{61496405-71A5-D9B2-6C55-8017566D996A}"/>
              </a:ext>
            </a:extLst>
          </p:cNvPr>
          <p:cNvPicPr>
            <a:picLocks noChangeAspect="1"/>
          </p:cNvPicPr>
          <p:nvPr/>
        </p:nvPicPr>
        <p:blipFill>
          <a:blip r:embed="rId3"/>
          <a:stretch>
            <a:fillRect/>
          </a:stretch>
        </p:blipFill>
        <p:spPr>
          <a:xfrm>
            <a:off x="856191" y="1350963"/>
            <a:ext cx="3886200" cy="4826000"/>
          </a:xfrm>
          <a:prstGeom prst="rect">
            <a:avLst/>
          </a:prstGeom>
        </p:spPr>
      </p:pic>
      <p:pic>
        <p:nvPicPr>
          <p:cNvPr id="8" name="Picture 7">
            <a:extLst>
              <a:ext uri="{FF2B5EF4-FFF2-40B4-BE49-F238E27FC236}">
                <a16:creationId xmlns:a16="http://schemas.microsoft.com/office/drawing/2014/main" id="{2EC9D53D-821E-DC0A-FE8F-20C04E97CACE}"/>
              </a:ext>
            </a:extLst>
          </p:cNvPr>
          <p:cNvPicPr>
            <a:picLocks noChangeAspect="1"/>
          </p:cNvPicPr>
          <p:nvPr/>
        </p:nvPicPr>
        <p:blipFill>
          <a:blip r:embed="rId4"/>
          <a:stretch>
            <a:fillRect/>
          </a:stretch>
        </p:blipFill>
        <p:spPr>
          <a:xfrm>
            <a:off x="856191" y="6319350"/>
            <a:ext cx="7772400" cy="330052"/>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8" name="Picture 7" descr="A screenshot of a phone&#10;&#10;Description automatically generated">
            <a:extLst>
              <a:ext uri="{FF2B5EF4-FFF2-40B4-BE49-F238E27FC236}">
                <a16:creationId xmlns:a16="http://schemas.microsoft.com/office/drawing/2014/main" id="{3223BB76-68F5-0FDC-D8CF-CA8F0218D8D1}"/>
              </a:ext>
            </a:extLst>
          </p:cNvPr>
          <p:cNvPicPr>
            <a:picLocks noChangeAspect="1"/>
          </p:cNvPicPr>
          <p:nvPr/>
        </p:nvPicPr>
        <p:blipFill>
          <a:blip r:embed="rId3"/>
          <a:stretch>
            <a:fillRect/>
          </a:stretch>
        </p:blipFill>
        <p:spPr>
          <a:xfrm>
            <a:off x="770010" y="1377287"/>
            <a:ext cx="5765800" cy="1143000"/>
          </a:xfrm>
          <a:prstGeom prst="rect">
            <a:avLst/>
          </a:prstGeom>
        </p:spPr>
      </p:pic>
      <p:pic>
        <p:nvPicPr>
          <p:cNvPr id="10" name="Picture 9">
            <a:extLst>
              <a:ext uri="{FF2B5EF4-FFF2-40B4-BE49-F238E27FC236}">
                <a16:creationId xmlns:a16="http://schemas.microsoft.com/office/drawing/2014/main" id="{87945CBD-558F-4705-6366-4FABC00731EB}"/>
              </a:ext>
            </a:extLst>
          </p:cNvPr>
          <p:cNvPicPr>
            <a:picLocks noChangeAspect="1"/>
          </p:cNvPicPr>
          <p:nvPr/>
        </p:nvPicPr>
        <p:blipFill>
          <a:blip r:embed="rId4"/>
          <a:stretch>
            <a:fillRect/>
          </a:stretch>
        </p:blipFill>
        <p:spPr>
          <a:xfrm>
            <a:off x="1632857" y="6023554"/>
            <a:ext cx="7772400" cy="202838"/>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554610" y="1284449"/>
            <a:ext cx="5960989" cy="3457835"/>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Drone ship recoveries reflect about an even probability of success.</a:t>
            </a:r>
          </a:p>
          <a:p>
            <a:pPr>
              <a:lnSpc>
                <a:spcPct val="100000"/>
              </a:lnSpc>
              <a:spcBef>
                <a:spcPts val="1400"/>
              </a:spcBef>
            </a:pPr>
            <a:r>
              <a:rPr lang="en-US" sz="2200" dirty="0">
                <a:solidFill>
                  <a:schemeClr val="accent3">
                    <a:lumMod val="25000"/>
                  </a:schemeClr>
                </a:solidFill>
                <a:latin typeface="Abadi"/>
              </a:rPr>
              <a:t>Ground pad recoveries are 100%, but there have been only 3.</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descr="A screenshot of a computer&#10;&#10;Description automatically generated">
            <a:extLst>
              <a:ext uri="{FF2B5EF4-FFF2-40B4-BE49-F238E27FC236}">
                <a16:creationId xmlns:a16="http://schemas.microsoft.com/office/drawing/2014/main" id="{051FAAC2-0D0E-2956-3CF9-10CE57799142}"/>
              </a:ext>
            </a:extLst>
          </p:cNvPr>
          <p:cNvPicPr>
            <a:picLocks noChangeAspect="1"/>
          </p:cNvPicPr>
          <p:nvPr/>
        </p:nvPicPr>
        <p:blipFill>
          <a:blip r:embed="rId3"/>
          <a:stretch>
            <a:fillRect/>
          </a:stretch>
        </p:blipFill>
        <p:spPr>
          <a:xfrm>
            <a:off x="770010" y="1313284"/>
            <a:ext cx="3784600" cy="3429000"/>
          </a:xfrm>
          <a:prstGeom prst="rect">
            <a:avLst/>
          </a:prstGeom>
        </p:spPr>
      </p:pic>
      <p:pic>
        <p:nvPicPr>
          <p:cNvPr id="8" name="Picture 7">
            <a:extLst>
              <a:ext uri="{FF2B5EF4-FFF2-40B4-BE49-F238E27FC236}">
                <a16:creationId xmlns:a16="http://schemas.microsoft.com/office/drawing/2014/main" id="{40F53D2B-17AE-68AA-CC9D-5C44DE00EB17}"/>
              </a:ext>
            </a:extLst>
          </p:cNvPr>
          <p:cNvPicPr>
            <a:picLocks noChangeAspect="1"/>
          </p:cNvPicPr>
          <p:nvPr/>
        </p:nvPicPr>
        <p:blipFill>
          <a:blip r:embed="rId4"/>
          <a:stretch>
            <a:fillRect/>
          </a:stretch>
        </p:blipFill>
        <p:spPr>
          <a:xfrm>
            <a:off x="821094" y="5579668"/>
            <a:ext cx="7772400" cy="220133"/>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6" name="Picture 5" descr="A map of the world&#10;&#10;Description automatically generated">
            <a:extLst>
              <a:ext uri="{FF2B5EF4-FFF2-40B4-BE49-F238E27FC236}">
                <a16:creationId xmlns:a16="http://schemas.microsoft.com/office/drawing/2014/main" id="{FB71F144-028B-4F6D-D797-628AA7D96429}"/>
              </a:ext>
            </a:extLst>
          </p:cNvPr>
          <p:cNvPicPr>
            <a:picLocks noChangeAspect="1"/>
          </p:cNvPicPr>
          <p:nvPr/>
        </p:nvPicPr>
        <p:blipFill>
          <a:blip r:embed="rId3"/>
          <a:stretch>
            <a:fillRect/>
          </a:stretch>
        </p:blipFill>
        <p:spPr>
          <a:xfrm>
            <a:off x="770009" y="1318323"/>
            <a:ext cx="10453093" cy="4707250"/>
          </a:xfrm>
          <a:prstGeom prst="rect">
            <a:avLst/>
          </a:pr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98002" y="4886070"/>
            <a:ext cx="9745589" cy="112284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Launch sites are within +/- 5 degrees of 30 degrees North latitude</a:t>
            </a:r>
          </a:p>
          <a:p>
            <a:pPr>
              <a:lnSpc>
                <a:spcPct val="100000"/>
              </a:lnSpc>
              <a:spcBef>
                <a:spcPts val="1400"/>
              </a:spcBef>
            </a:pPr>
            <a:r>
              <a:rPr lang="en-US" sz="2200" dirty="0">
                <a:solidFill>
                  <a:schemeClr val="accent3">
                    <a:lumMod val="25000"/>
                  </a:schemeClr>
                </a:solidFill>
                <a:latin typeface="Abadi"/>
              </a:rPr>
              <a:t>Launch sites are proximal to coastal areas</a:t>
            </a:r>
            <a:endParaRPr lang="en-US" dirty="0">
              <a:solidFill>
                <a:schemeClr val="accent3">
                  <a:lumMod val="25000"/>
                </a:schemeClr>
              </a:solidFill>
            </a:endParaRPr>
          </a:p>
          <a:p>
            <a:pPr marL="0" indent="0">
              <a:lnSpc>
                <a:spcPct val="100000"/>
              </a:lnSpc>
              <a:spcBef>
                <a:spcPts val="1400"/>
              </a:spcBef>
              <a:buNone/>
            </a:pPr>
            <a:endParaRPr lang="en-US" sz="2200" dirty="0">
              <a:solidFill>
                <a:schemeClr val="accent3">
                  <a:lumMod val="25000"/>
                </a:schemeClr>
              </a:solidFill>
              <a:latin typeface="Abadi"/>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Picture 3" descr="A map of a large body of water&#10;&#10;Description automatically generated">
            <a:extLst>
              <a:ext uri="{FF2B5EF4-FFF2-40B4-BE49-F238E27FC236}">
                <a16:creationId xmlns:a16="http://schemas.microsoft.com/office/drawing/2014/main" id="{7092A34A-D6A3-C71C-596C-D669BB6F0653}"/>
              </a:ext>
            </a:extLst>
          </p:cNvPr>
          <p:cNvPicPr>
            <a:picLocks noChangeAspect="1"/>
          </p:cNvPicPr>
          <p:nvPr/>
        </p:nvPicPr>
        <p:blipFill>
          <a:blip r:embed="rId3"/>
          <a:stretch>
            <a:fillRect/>
          </a:stretch>
        </p:blipFill>
        <p:spPr>
          <a:xfrm>
            <a:off x="1460474" y="1264513"/>
            <a:ext cx="9111108" cy="4880628"/>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460474" y="4541766"/>
            <a:ext cx="9745589" cy="160337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is the Vandenberg AFB launch site</a:t>
            </a:r>
          </a:p>
          <a:p>
            <a:pPr>
              <a:lnSpc>
                <a:spcPct val="100000"/>
              </a:lnSpc>
              <a:spcBef>
                <a:spcPts val="1400"/>
              </a:spcBef>
            </a:pPr>
            <a:r>
              <a:rPr lang="en-US" sz="2200" dirty="0">
                <a:solidFill>
                  <a:schemeClr val="accent3">
                    <a:lumMod val="25000"/>
                  </a:schemeClr>
                </a:solidFill>
                <a:latin typeface="Abadi"/>
              </a:rPr>
              <a:t>The cluster indicates that 10 launches have occurred here</a:t>
            </a:r>
          </a:p>
          <a:p>
            <a:pPr>
              <a:lnSpc>
                <a:spcPct val="100000"/>
              </a:lnSpc>
              <a:spcBef>
                <a:spcPts val="1400"/>
              </a:spcBef>
            </a:pPr>
            <a:r>
              <a:rPr lang="en-US" sz="2200" dirty="0">
                <a:solidFill>
                  <a:schemeClr val="accent3">
                    <a:lumMod val="25000"/>
                  </a:schemeClr>
                </a:solidFill>
                <a:latin typeface="Abadi"/>
              </a:rPr>
              <a:t>Red and green icons reveal the failures and successes, respectively.</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Clustered Result Launch Sites and Launch Results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Proximity to Coastline</a:t>
            </a:r>
          </a:p>
        </p:txBody>
      </p:sp>
      <p:pic>
        <p:nvPicPr>
          <p:cNvPr id="4" name="Picture 3" descr="A map with a route&#10;&#10;Description automatically generated">
            <a:extLst>
              <a:ext uri="{FF2B5EF4-FFF2-40B4-BE49-F238E27FC236}">
                <a16:creationId xmlns:a16="http://schemas.microsoft.com/office/drawing/2014/main" id="{692B181A-92F8-C5A9-BEE3-5EFB45B91A77}"/>
              </a:ext>
            </a:extLst>
          </p:cNvPr>
          <p:cNvPicPr>
            <a:picLocks noChangeAspect="1"/>
          </p:cNvPicPr>
          <p:nvPr/>
        </p:nvPicPr>
        <p:blipFill>
          <a:blip r:embed="rId3"/>
          <a:stretch>
            <a:fillRect/>
          </a:stretch>
        </p:blipFill>
        <p:spPr>
          <a:xfrm>
            <a:off x="1096583" y="1256862"/>
            <a:ext cx="9857557" cy="4870392"/>
          </a:xfrm>
          <a:prstGeom prst="rect">
            <a:avLst/>
          </a:pr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96583" y="5569269"/>
            <a:ext cx="9857557" cy="542286"/>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distance from the launch site to the coastline is 1.35 km or 0.84 miles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for All Launch Sites</a:t>
            </a:r>
          </a:p>
        </p:txBody>
      </p:sp>
      <p:pic>
        <p:nvPicPr>
          <p:cNvPr id="4" name="Picture 3" descr="A pie chart with different colored sections&#10;&#10;Description automatically generated">
            <a:extLst>
              <a:ext uri="{FF2B5EF4-FFF2-40B4-BE49-F238E27FC236}">
                <a16:creationId xmlns:a16="http://schemas.microsoft.com/office/drawing/2014/main" id="{8C84EC6A-4AD9-5BBD-97CC-11E2774477A4}"/>
              </a:ext>
            </a:extLst>
          </p:cNvPr>
          <p:cNvPicPr>
            <a:picLocks noChangeAspect="1"/>
          </p:cNvPicPr>
          <p:nvPr/>
        </p:nvPicPr>
        <p:blipFill>
          <a:blip r:embed="rId3"/>
          <a:stretch>
            <a:fillRect/>
          </a:stretch>
        </p:blipFill>
        <p:spPr>
          <a:xfrm>
            <a:off x="0" y="1296411"/>
            <a:ext cx="7226300" cy="5130800"/>
          </a:xfrm>
          <a:prstGeom prst="rect">
            <a:avLst/>
          </a:pr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626359" y="1296411"/>
            <a:ext cx="5728996" cy="435133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Cape Canaveral LC-40 accounts for 46.4% of all successful launches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Kennedy Space Center is next greatest contributor of successful launches at 23.2%</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Vandenberg AFB is third at 17.9%</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Cape Canaveral SLC-40 contributes the least at 12.5%</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064203"/>
            <a:ext cx="10166503" cy="189842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1800" b="0" i="0" dirty="0" err="1">
                <a:solidFill>
                  <a:schemeClr val="tx1"/>
                </a:solidFill>
                <a:effectLst/>
                <a:latin typeface="D-DIN-Regular"/>
              </a:rPr>
              <a:t>SpaceY</a:t>
            </a:r>
            <a:r>
              <a:rPr lang="en-US" sz="1800" b="0" i="0" dirty="0">
                <a:solidFill>
                  <a:schemeClr val="tx1"/>
                </a:solidFill>
                <a:effectLst/>
                <a:latin typeface="D-DIN-Regular"/>
              </a:rPr>
              <a:t> believes that reusable rocket boosters are the pivotal breakthrough needed to substantially reduce the costs incurred per launch. The majority of each launch cost is incurred by the booster stages, which have historically been consumed (burned up on re-entry) after a single use.</a:t>
            </a:r>
          </a:p>
          <a:p>
            <a:pPr algn="l">
              <a:spcBef>
                <a:spcPts val="1125"/>
              </a:spcBef>
              <a:spcAft>
                <a:spcPts val="1125"/>
              </a:spcAft>
            </a:pPr>
            <a:r>
              <a:rPr lang="en-US" sz="1800" b="0" i="0" dirty="0">
                <a:solidFill>
                  <a:schemeClr val="tx1"/>
                </a:solidFill>
                <a:effectLst/>
                <a:latin typeface="D-DIN-Regular"/>
              </a:rPr>
              <a:t>Other travel modalities within our experience lack such expendable hardware.  Aircraft, ships, and trains are each </a:t>
            </a:r>
            <a:r>
              <a:rPr lang="en-US" sz="1800" dirty="0">
                <a:solidFill>
                  <a:schemeClr val="tx1"/>
                </a:solidFill>
                <a:latin typeface="D-DIN-Regular"/>
              </a:rPr>
              <a:t>completely re-usable following any given mission.  We aim to make this true for space travel as well. </a:t>
            </a:r>
            <a:r>
              <a:rPr lang="en-US" sz="1800" b="0" i="0" dirty="0">
                <a:solidFill>
                  <a:schemeClr val="tx1"/>
                </a:solidFill>
                <a:effectLst/>
                <a:latin typeface="D-DIN-Regular"/>
              </a:rPr>
              <a:t>While most rockets are designed to burn up on reentry, </a:t>
            </a:r>
            <a:r>
              <a:rPr lang="en-US" sz="1800" b="0" i="0" dirty="0" err="1">
                <a:solidFill>
                  <a:schemeClr val="tx1"/>
                </a:solidFill>
                <a:effectLst/>
                <a:latin typeface="D-DIN-Regular"/>
              </a:rPr>
              <a:t>SpaceY</a:t>
            </a:r>
            <a:r>
              <a:rPr lang="en-US" sz="1800" b="0" i="0" dirty="0">
                <a:solidFill>
                  <a:schemeClr val="tx1"/>
                </a:solidFill>
                <a:effectLst/>
                <a:latin typeface="D-DIN-Regular"/>
              </a:rPr>
              <a:t> rockets will not only withstand reentry but will also be able to land and be re-used for future missions.</a:t>
            </a:r>
          </a:p>
          <a:p>
            <a:pPr algn="l">
              <a:spcBef>
                <a:spcPts val="1125"/>
              </a:spcBef>
              <a:spcAft>
                <a:spcPts val="1125"/>
              </a:spcAft>
            </a:pPr>
            <a:r>
              <a:rPr lang="en-US" sz="1800" b="0" i="0" dirty="0">
                <a:solidFill>
                  <a:schemeClr val="tx1"/>
                </a:solidFill>
                <a:effectLst/>
                <a:latin typeface="D-DIN-Regular"/>
              </a:rPr>
              <a:t>Our objective is to estimate the probability of success among our competitor’s booster recoveries to inform the operating cost estimates for our own recoverable booster systems.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852127" y="1286187"/>
            <a:ext cx="5433483" cy="4890776"/>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Kennedy Space Center has the highest launch success ratio</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76.9% of all launches were successful.</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vs. Failed Launches at KSC LC-39A</a:t>
            </a:r>
          </a:p>
        </p:txBody>
      </p:sp>
      <p:pic>
        <p:nvPicPr>
          <p:cNvPr id="4" name="Picture 3" descr="A blue and red pie chart&#10;&#10;Description automatically generated">
            <a:extLst>
              <a:ext uri="{FF2B5EF4-FFF2-40B4-BE49-F238E27FC236}">
                <a16:creationId xmlns:a16="http://schemas.microsoft.com/office/drawing/2014/main" id="{AF99772D-B3D3-560B-81DB-CE1BB5D6CAA1}"/>
              </a:ext>
            </a:extLst>
          </p:cNvPr>
          <p:cNvPicPr>
            <a:picLocks noChangeAspect="1"/>
          </p:cNvPicPr>
          <p:nvPr/>
        </p:nvPicPr>
        <p:blipFill>
          <a:blip r:embed="rId3"/>
          <a:stretch>
            <a:fillRect/>
          </a:stretch>
        </p:blipFill>
        <p:spPr>
          <a:xfrm>
            <a:off x="734027" y="1286187"/>
            <a:ext cx="5118100" cy="441960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08" y="2939480"/>
            <a:ext cx="10515599" cy="787971"/>
          </a:xfrm>
          <a:prstGeom prst="rect">
            <a:avLst/>
          </a:prstGeom>
        </p:spPr>
        <p:txBody>
          <a:bodyPr lIns="91440" tIns="45720" rIns="91440" bIns="45720" anchor="t">
            <a:normAutofit fontScale="70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scatterplot reflects outcomes at CCAFS LC-40 for payloads ranging from 3000 – 6000 kg</a:t>
            </a:r>
          </a:p>
          <a:p>
            <a:pPr>
              <a:lnSpc>
                <a:spcPct val="100000"/>
              </a:lnSpc>
              <a:spcBef>
                <a:spcPts val="1400"/>
              </a:spcBef>
            </a:pPr>
            <a:r>
              <a:rPr lang="en-US" sz="2200" dirty="0">
                <a:solidFill>
                  <a:schemeClr val="accent3">
                    <a:lumMod val="25000"/>
                  </a:schemeClr>
                </a:solidFill>
                <a:latin typeface="Abadi" panose="020B0604020104020204" pitchFamily="34" charset="0"/>
              </a:rPr>
              <a:t>The Falcon 9 FT has been 83% successful and the v. 1.1 booster has seen no success in this range at this launch site</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at Cape Canaveral Sites</a:t>
            </a:r>
          </a:p>
        </p:txBody>
      </p:sp>
      <p:pic>
        <p:nvPicPr>
          <p:cNvPr id="4" name="Picture 3" descr="A graph with numbers and a few dots&#10;&#10;Description automatically generated with medium confidence">
            <a:extLst>
              <a:ext uri="{FF2B5EF4-FFF2-40B4-BE49-F238E27FC236}">
                <a16:creationId xmlns:a16="http://schemas.microsoft.com/office/drawing/2014/main" id="{8D609968-B447-C1C8-F104-D0516B99D591}"/>
              </a:ext>
            </a:extLst>
          </p:cNvPr>
          <p:cNvPicPr>
            <a:picLocks noChangeAspect="1"/>
          </p:cNvPicPr>
          <p:nvPr/>
        </p:nvPicPr>
        <p:blipFill>
          <a:blip r:embed="rId3"/>
          <a:stretch>
            <a:fillRect/>
          </a:stretch>
        </p:blipFill>
        <p:spPr>
          <a:xfrm>
            <a:off x="770010" y="1085513"/>
            <a:ext cx="10515601" cy="1853967"/>
          </a:xfrm>
          <a:prstGeom prst="rect">
            <a:avLst/>
          </a:prstGeom>
        </p:spPr>
      </p:pic>
      <p:pic>
        <p:nvPicPr>
          <p:cNvPr id="8" name="Picture 7" descr="A white rectangular object with black text&#10;&#10;Description automatically generated">
            <a:extLst>
              <a:ext uri="{FF2B5EF4-FFF2-40B4-BE49-F238E27FC236}">
                <a16:creationId xmlns:a16="http://schemas.microsoft.com/office/drawing/2014/main" id="{DF4127E7-2B3B-8191-64D2-D18A892E8209}"/>
              </a:ext>
            </a:extLst>
          </p:cNvPr>
          <p:cNvPicPr>
            <a:picLocks noChangeAspect="1"/>
          </p:cNvPicPr>
          <p:nvPr/>
        </p:nvPicPr>
        <p:blipFill>
          <a:blip r:embed="rId4"/>
          <a:stretch>
            <a:fillRect/>
          </a:stretch>
        </p:blipFill>
        <p:spPr>
          <a:xfrm>
            <a:off x="770010" y="3727450"/>
            <a:ext cx="10530585" cy="1805603"/>
          </a:xfrm>
          <a:prstGeom prst="rect">
            <a:avLst/>
          </a:prstGeom>
        </p:spPr>
      </p:pic>
      <p:sp>
        <p:nvSpPr>
          <p:cNvPr id="9" name="Content Placeholder 4">
            <a:extLst>
              <a:ext uri="{FF2B5EF4-FFF2-40B4-BE49-F238E27FC236}">
                <a16:creationId xmlns:a16="http://schemas.microsoft.com/office/drawing/2014/main" id="{B09A37E3-4E79-9CEA-4FE1-2F7754866B3D}"/>
              </a:ext>
            </a:extLst>
          </p:cNvPr>
          <p:cNvSpPr txBox="1">
            <a:spLocks/>
          </p:cNvSpPr>
          <p:nvPr/>
        </p:nvSpPr>
        <p:spPr>
          <a:xfrm>
            <a:off x="770008" y="5533053"/>
            <a:ext cx="10515599" cy="787971"/>
          </a:xfrm>
          <a:prstGeom prst="rect">
            <a:avLst/>
          </a:prstGeom>
        </p:spPr>
        <p:txBody>
          <a:bodyPr lIns="91440" tIns="45720" rIns="91440" bIns="45720" anchor="t">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scatterplot reflects outcomes at CCAFS SLC-40 for payloads ranging from 0 – 4000 kg</a:t>
            </a:r>
          </a:p>
          <a:p>
            <a:pPr>
              <a:lnSpc>
                <a:spcPct val="100000"/>
              </a:lnSpc>
              <a:spcBef>
                <a:spcPts val="1400"/>
              </a:spcBef>
            </a:pPr>
            <a:r>
              <a:rPr lang="en-US" sz="2200" dirty="0">
                <a:solidFill>
                  <a:schemeClr val="accent3">
                    <a:lumMod val="25000"/>
                  </a:schemeClr>
                </a:solidFill>
                <a:latin typeface="Abadi" panose="020B0604020104020204" pitchFamily="34" charset="0"/>
              </a:rPr>
              <a:t>The Falcon 9 B4 and FT boosters have been 75% successful at this site within this payload range.</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1018E2-6023-97BC-DCDB-A31E7A42FB93}"/>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B8CA1E9-9456-695D-EE17-032EFBD662EA}"/>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12" name="Title 1">
            <a:extLst>
              <a:ext uri="{FF2B5EF4-FFF2-40B4-BE49-F238E27FC236}">
                <a16:creationId xmlns:a16="http://schemas.microsoft.com/office/drawing/2014/main" id="{FC388BB1-B428-7305-6C0F-AD2C489BECA5}"/>
              </a:ext>
            </a:extLst>
          </p:cNvPr>
          <p:cNvSpPr txBox="1">
            <a:spLocks/>
          </p:cNvSpPr>
          <p:nvPr/>
        </p:nvSpPr>
        <p:spPr>
          <a:xfrm>
            <a:off x="770011" y="4492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at VAFB and KSC</a:t>
            </a:r>
          </a:p>
        </p:txBody>
      </p:sp>
      <p:pic>
        <p:nvPicPr>
          <p:cNvPr id="7" name="Picture 6" descr="A white rectangular object with black text&#10;&#10;Description automatically generated">
            <a:extLst>
              <a:ext uri="{FF2B5EF4-FFF2-40B4-BE49-F238E27FC236}">
                <a16:creationId xmlns:a16="http://schemas.microsoft.com/office/drawing/2014/main" id="{8C44D596-C1F1-DBA8-D687-44BF5400CF44}"/>
              </a:ext>
            </a:extLst>
          </p:cNvPr>
          <p:cNvPicPr>
            <a:picLocks noChangeAspect="1"/>
          </p:cNvPicPr>
          <p:nvPr/>
        </p:nvPicPr>
        <p:blipFill>
          <a:blip r:embed="rId2"/>
          <a:stretch>
            <a:fillRect/>
          </a:stretch>
        </p:blipFill>
        <p:spPr>
          <a:xfrm>
            <a:off x="282274" y="891283"/>
            <a:ext cx="11599952" cy="1995989"/>
          </a:xfrm>
          <a:prstGeom prst="rect">
            <a:avLst/>
          </a:prstGeom>
        </p:spPr>
      </p:pic>
      <p:pic>
        <p:nvPicPr>
          <p:cNvPr id="10" name="Picture 9" descr="A white rectangular object with black text&#10;&#10;Description automatically generated">
            <a:extLst>
              <a:ext uri="{FF2B5EF4-FFF2-40B4-BE49-F238E27FC236}">
                <a16:creationId xmlns:a16="http://schemas.microsoft.com/office/drawing/2014/main" id="{A0592485-F283-B9F2-8BD5-A0C6415860D4}"/>
              </a:ext>
            </a:extLst>
          </p:cNvPr>
          <p:cNvPicPr>
            <a:picLocks noChangeAspect="1"/>
          </p:cNvPicPr>
          <p:nvPr/>
        </p:nvPicPr>
        <p:blipFill>
          <a:blip r:embed="rId3"/>
          <a:stretch>
            <a:fillRect/>
          </a:stretch>
        </p:blipFill>
        <p:spPr>
          <a:xfrm>
            <a:off x="352391" y="3534123"/>
            <a:ext cx="11529835" cy="1995989"/>
          </a:xfrm>
          <a:prstGeom prst="rect">
            <a:avLst/>
          </a:prstGeom>
        </p:spPr>
      </p:pic>
      <p:sp>
        <p:nvSpPr>
          <p:cNvPr id="11" name="Content Placeholder 4">
            <a:extLst>
              <a:ext uri="{FF2B5EF4-FFF2-40B4-BE49-F238E27FC236}">
                <a16:creationId xmlns:a16="http://schemas.microsoft.com/office/drawing/2014/main" id="{DD3B964D-428A-70E9-D8F4-03FDA9D345BB}"/>
              </a:ext>
            </a:extLst>
          </p:cNvPr>
          <p:cNvSpPr txBox="1">
            <a:spLocks/>
          </p:cNvSpPr>
          <p:nvPr/>
        </p:nvSpPr>
        <p:spPr>
          <a:xfrm>
            <a:off x="282274" y="2811544"/>
            <a:ext cx="10515599" cy="787971"/>
          </a:xfrm>
          <a:prstGeom prst="rect">
            <a:avLst/>
          </a:prstGeom>
        </p:spPr>
        <p:txBody>
          <a:bodyPr lIns="91440" tIns="45720" rIns="91440" bIns="45720" anchor="t">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scatterplot reflects outcomes at VAFB SLC4-E for payloads ranging from 0 – 10000 kg</a:t>
            </a:r>
          </a:p>
          <a:p>
            <a:pPr>
              <a:lnSpc>
                <a:spcPct val="100000"/>
              </a:lnSpc>
              <a:spcBef>
                <a:spcPts val="1400"/>
              </a:spcBef>
            </a:pPr>
            <a:r>
              <a:rPr lang="en-US" sz="2200" dirty="0">
                <a:solidFill>
                  <a:schemeClr val="accent3">
                    <a:lumMod val="25000"/>
                  </a:schemeClr>
                </a:solidFill>
                <a:latin typeface="Abadi" panose="020B0604020104020204" pitchFamily="34" charset="0"/>
              </a:rPr>
              <a:t>The Falcon 9 FT has been 50% successful, the B4 has been 33% successful, and the v. 1.1 booster and the v. 1.1 booster has seen no success in this payload range at this launch site</a:t>
            </a:r>
          </a:p>
        </p:txBody>
      </p:sp>
      <p:sp>
        <p:nvSpPr>
          <p:cNvPr id="13" name="Content Placeholder 4">
            <a:extLst>
              <a:ext uri="{FF2B5EF4-FFF2-40B4-BE49-F238E27FC236}">
                <a16:creationId xmlns:a16="http://schemas.microsoft.com/office/drawing/2014/main" id="{923C3DDE-1C9A-6B2B-88AF-704D62C323A3}"/>
              </a:ext>
            </a:extLst>
          </p:cNvPr>
          <p:cNvSpPr txBox="1">
            <a:spLocks/>
          </p:cNvSpPr>
          <p:nvPr/>
        </p:nvSpPr>
        <p:spPr>
          <a:xfrm>
            <a:off x="282274" y="5439492"/>
            <a:ext cx="10515599" cy="787971"/>
          </a:xfrm>
          <a:prstGeom prst="rect">
            <a:avLst/>
          </a:prstGeom>
        </p:spPr>
        <p:txBody>
          <a:bodyPr lIns="91440" tIns="45720" rIns="91440" bIns="45720" anchor="t">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scatterplot reflects outcomes at KSC LC-39A for payloads ranging from 2000 – 6000 kg</a:t>
            </a:r>
          </a:p>
          <a:p>
            <a:pPr>
              <a:lnSpc>
                <a:spcPct val="100000"/>
              </a:lnSpc>
              <a:spcBef>
                <a:spcPts val="1400"/>
              </a:spcBef>
            </a:pPr>
            <a:r>
              <a:rPr lang="en-US" sz="2200" dirty="0">
                <a:solidFill>
                  <a:schemeClr val="accent3">
                    <a:lumMod val="25000"/>
                  </a:schemeClr>
                </a:solidFill>
                <a:latin typeface="Abadi" panose="020B0604020104020204" pitchFamily="34" charset="0"/>
              </a:rPr>
              <a:t>The Falcon 9 B4 and B5 boosters have been 100% successful and the FT booster has been 85% successful at this site and within this payload range.</a:t>
            </a:r>
          </a:p>
        </p:txBody>
      </p:sp>
    </p:spTree>
    <p:extLst>
      <p:ext uri="{BB962C8B-B14F-4D97-AF65-F5344CB8AC3E}">
        <p14:creationId xmlns:p14="http://schemas.microsoft.com/office/powerpoint/2010/main" val="39709871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7" name="Picture 6" descr="A graph of a bar chart&#10;&#10;Description automatically generated with medium confidence">
            <a:extLst>
              <a:ext uri="{FF2B5EF4-FFF2-40B4-BE49-F238E27FC236}">
                <a16:creationId xmlns:a16="http://schemas.microsoft.com/office/drawing/2014/main" id="{93F69DC0-A34C-9D96-EE51-B1598319C043}"/>
              </a:ext>
            </a:extLst>
          </p:cNvPr>
          <p:cNvPicPr>
            <a:picLocks noChangeAspect="1"/>
          </p:cNvPicPr>
          <p:nvPr/>
        </p:nvPicPr>
        <p:blipFill>
          <a:blip r:embed="rId3"/>
          <a:stretch>
            <a:fillRect/>
          </a:stretch>
        </p:blipFill>
        <p:spPr>
          <a:xfrm>
            <a:off x="770010" y="1296955"/>
            <a:ext cx="6139373" cy="4840829"/>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513712" y="3351077"/>
            <a:ext cx="3771900" cy="2881772"/>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Test data accuracies are uniformly 0.83</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models are equally accurate.</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10" name="Picture 9" descr="A screenshot of a test data&#10;&#10;Description automatically generated">
            <a:extLst>
              <a:ext uri="{FF2B5EF4-FFF2-40B4-BE49-F238E27FC236}">
                <a16:creationId xmlns:a16="http://schemas.microsoft.com/office/drawing/2014/main" id="{08EB47A5-4332-30DF-8DEC-C746E6403005}"/>
              </a:ext>
            </a:extLst>
          </p:cNvPr>
          <p:cNvPicPr>
            <a:picLocks noChangeAspect="1"/>
          </p:cNvPicPr>
          <p:nvPr/>
        </p:nvPicPr>
        <p:blipFill>
          <a:blip r:embed="rId4"/>
          <a:stretch>
            <a:fillRect/>
          </a:stretch>
        </p:blipFill>
        <p:spPr>
          <a:xfrm>
            <a:off x="7513711" y="1296955"/>
            <a:ext cx="3771900" cy="195580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527289" y="1301101"/>
            <a:ext cx="4894700" cy="493174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is identical for all models.</a:t>
            </a:r>
          </a:p>
          <a:p>
            <a:pPr>
              <a:lnSpc>
                <a:spcPct val="100000"/>
              </a:lnSpc>
              <a:spcBef>
                <a:spcPts val="1400"/>
              </a:spcBef>
            </a:pPr>
            <a:r>
              <a:rPr lang="en-US" sz="2200" dirty="0" err="1">
                <a:solidFill>
                  <a:schemeClr val="accent3">
                    <a:lumMod val="25000"/>
                  </a:schemeClr>
                </a:solidFill>
                <a:latin typeface="Abadi" panose="020B0604020104020204" pitchFamily="34" charset="0"/>
              </a:rPr>
              <a:t>Sensitivy</a:t>
            </a:r>
            <a:r>
              <a:rPr lang="en-US" sz="2200" dirty="0">
                <a:solidFill>
                  <a:schemeClr val="accent3">
                    <a:lumMod val="25000"/>
                  </a:schemeClr>
                </a:solidFill>
                <a:latin typeface="Abadi" panose="020B0604020104020204" pitchFamily="34" charset="0"/>
              </a:rPr>
              <a:t> = 0.5</a:t>
            </a:r>
          </a:p>
          <a:p>
            <a:pPr>
              <a:lnSpc>
                <a:spcPct val="100000"/>
              </a:lnSpc>
              <a:spcBef>
                <a:spcPts val="1400"/>
              </a:spcBef>
            </a:pPr>
            <a:r>
              <a:rPr lang="en-US" sz="2200" dirty="0">
                <a:solidFill>
                  <a:schemeClr val="accent3">
                    <a:lumMod val="25000"/>
                  </a:schemeClr>
                </a:solidFill>
                <a:latin typeface="Abadi" panose="020B0604020104020204" pitchFamily="34" charset="0"/>
              </a:rPr>
              <a:t>False Positive Rate = 0</a:t>
            </a:r>
          </a:p>
          <a:p>
            <a:pPr>
              <a:lnSpc>
                <a:spcPct val="100000"/>
              </a:lnSpc>
              <a:spcBef>
                <a:spcPts val="1400"/>
              </a:spcBef>
            </a:pPr>
            <a:r>
              <a:rPr lang="en-US" sz="2200" dirty="0">
                <a:solidFill>
                  <a:schemeClr val="accent3">
                    <a:lumMod val="25000"/>
                  </a:schemeClr>
                </a:solidFill>
                <a:latin typeface="Abadi" panose="020B0604020104020204" pitchFamily="34" charset="0"/>
              </a:rPr>
              <a:t>Positive Predictive Value = 1.0</a:t>
            </a:r>
          </a:p>
          <a:p>
            <a:pPr>
              <a:lnSpc>
                <a:spcPct val="100000"/>
              </a:lnSpc>
              <a:spcBef>
                <a:spcPts val="1400"/>
              </a:spcBef>
            </a:pPr>
            <a:r>
              <a:rPr lang="en-US" sz="2200" dirty="0">
                <a:solidFill>
                  <a:schemeClr val="accent3">
                    <a:lumMod val="25000"/>
                  </a:schemeClr>
                </a:solidFill>
                <a:latin typeface="Abadi" panose="020B0604020104020204" pitchFamily="34" charset="0"/>
              </a:rPr>
              <a:t>False Omission Rate = 0.2</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58CC30C4-095B-7698-701A-A54CA089A80D}"/>
              </a:ext>
            </a:extLst>
          </p:cNvPr>
          <p:cNvPicPr>
            <a:picLocks noChangeAspect="1"/>
          </p:cNvPicPr>
          <p:nvPr/>
        </p:nvPicPr>
        <p:blipFill>
          <a:blip r:embed="rId3"/>
          <a:stretch>
            <a:fillRect/>
          </a:stretch>
        </p:blipFill>
        <p:spPr>
          <a:xfrm>
            <a:off x="770011" y="1301102"/>
            <a:ext cx="5757279" cy="4931747"/>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305885"/>
            <a:ext cx="10604005"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Test data accuracy for all four models is 0.83.</a:t>
            </a:r>
          </a:p>
          <a:p>
            <a:pPr>
              <a:lnSpc>
                <a:spcPct val="100000"/>
              </a:lnSpc>
              <a:spcBef>
                <a:spcPts val="1400"/>
              </a:spcBef>
            </a:pPr>
            <a:r>
              <a:rPr lang="en-US" sz="2200" dirty="0">
                <a:solidFill>
                  <a:schemeClr val="accent3">
                    <a:lumMod val="25000"/>
                  </a:schemeClr>
                </a:solidFill>
                <a:latin typeface="Abadi" panose="020B0604020104020204" pitchFamily="34" charset="0"/>
              </a:rPr>
              <a:t>Models employed:</a:t>
            </a:r>
          </a:p>
          <a:p>
            <a:pPr lvl="1">
              <a:lnSpc>
                <a:spcPct val="100000"/>
              </a:lnSpc>
              <a:spcBef>
                <a:spcPts val="1400"/>
              </a:spcBef>
            </a:pPr>
            <a:r>
              <a:rPr lang="en-US" sz="1800" dirty="0">
                <a:solidFill>
                  <a:schemeClr val="accent3">
                    <a:lumMod val="25000"/>
                  </a:schemeClr>
                </a:solidFill>
                <a:latin typeface="Abadi" panose="020B0604020104020204" pitchFamily="34" charset="0"/>
              </a:rPr>
              <a:t>Logistic Regression</a:t>
            </a:r>
          </a:p>
          <a:p>
            <a:pPr lvl="1">
              <a:lnSpc>
                <a:spcPct val="100000"/>
              </a:lnSpc>
              <a:spcBef>
                <a:spcPts val="1400"/>
              </a:spcBef>
            </a:pPr>
            <a:r>
              <a:rPr lang="en-US" sz="1800" dirty="0">
                <a:solidFill>
                  <a:schemeClr val="accent3">
                    <a:lumMod val="25000"/>
                  </a:schemeClr>
                </a:solidFill>
                <a:latin typeface="Abadi" panose="020B0604020104020204" pitchFamily="34" charset="0"/>
              </a:rPr>
              <a:t>Support Vector Machine</a:t>
            </a:r>
          </a:p>
          <a:p>
            <a:pPr lvl="1">
              <a:lnSpc>
                <a:spcPct val="100000"/>
              </a:lnSpc>
              <a:spcBef>
                <a:spcPts val="1400"/>
              </a:spcBef>
            </a:pPr>
            <a:r>
              <a:rPr lang="en-US" sz="1800" dirty="0">
                <a:solidFill>
                  <a:schemeClr val="accent3">
                    <a:lumMod val="25000"/>
                  </a:schemeClr>
                </a:solidFill>
                <a:latin typeface="Abadi" panose="020B0604020104020204" pitchFamily="34" charset="0"/>
              </a:rPr>
              <a:t>Decision Tree</a:t>
            </a:r>
          </a:p>
          <a:p>
            <a:pPr lvl="1">
              <a:lnSpc>
                <a:spcPct val="100000"/>
              </a:lnSpc>
              <a:spcBef>
                <a:spcPts val="1400"/>
              </a:spcBef>
            </a:pPr>
            <a:r>
              <a:rPr lang="en-US" sz="1800" dirty="0">
                <a:solidFill>
                  <a:schemeClr val="accent3">
                    <a:lumMod val="25000"/>
                  </a:schemeClr>
                </a:solidFill>
                <a:latin typeface="Abadi" panose="020B0604020104020204" pitchFamily="34" charset="0"/>
              </a:rPr>
              <a:t>K-Nearest Neighbors</a:t>
            </a:r>
          </a:p>
          <a:p>
            <a:pPr>
              <a:lnSpc>
                <a:spcPct val="100000"/>
              </a:lnSpc>
              <a:spcBef>
                <a:spcPts val="1400"/>
              </a:spcBef>
            </a:pPr>
            <a:r>
              <a:rPr lang="en-US" sz="2200" dirty="0">
                <a:solidFill>
                  <a:schemeClr val="accent3">
                    <a:lumMod val="25000"/>
                  </a:schemeClr>
                </a:solidFill>
                <a:latin typeface="Abadi" panose="020B0604020104020204" pitchFamily="34" charset="0"/>
              </a:rPr>
              <a:t>The confusion matrices are likewise identical among the models</a:t>
            </a:r>
          </a:p>
          <a:p>
            <a:pPr>
              <a:lnSpc>
                <a:spcPct val="100000"/>
              </a:lnSpc>
              <a:spcBef>
                <a:spcPts val="1400"/>
              </a:spcBef>
            </a:pPr>
            <a:r>
              <a:rPr lang="en-US" sz="2200" dirty="0">
                <a:solidFill>
                  <a:schemeClr val="accent3">
                    <a:lumMod val="25000"/>
                  </a:schemeClr>
                </a:solidFill>
                <a:latin typeface="Abadi" panose="020B0604020104020204" pitchFamily="34" charset="0"/>
              </a:rPr>
              <a:t>Within the test data, 15 out of the 18 observations successfully landed</a:t>
            </a:r>
          </a:p>
          <a:p>
            <a:pPr>
              <a:lnSpc>
                <a:spcPct val="100000"/>
              </a:lnSpc>
              <a:spcBef>
                <a:spcPts val="1400"/>
              </a:spcBef>
            </a:pPr>
            <a:r>
              <a:rPr lang="en-US" sz="2200" dirty="0">
                <a:solidFill>
                  <a:schemeClr val="accent3">
                    <a:lumMod val="25000"/>
                  </a:schemeClr>
                </a:solidFill>
                <a:latin typeface="Abadi" panose="020B0604020104020204" pitchFamily="34" charset="0"/>
              </a:rPr>
              <a:t>Recommend going forward with re-useable booster development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014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800"/>
              </a:spcBef>
            </a:pPr>
            <a:r>
              <a:rPr lang="en-US" sz="8000" dirty="0">
                <a:solidFill>
                  <a:schemeClr val="accent3">
                    <a:lumMod val="25000"/>
                  </a:schemeClr>
                </a:solidFill>
                <a:latin typeface="Abadi"/>
              </a:rPr>
              <a:t>Data collection methodology:</a:t>
            </a:r>
          </a:p>
          <a:p>
            <a:pPr lvl="1">
              <a:lnSpc>
                <a:spcPct val="120000"/>
              </a:lnSpc>
              <a:spcBef>
                <a:spcPts val="800"/>
              </a:spcBef>
            </a:pPr>
            <a:r>
              <a:rPr lang="en-US" sz="6400" dirty="0">
                <a:solidFill>
                  <a:schemeClr val="tx1"/>
                </a:solidFill>
                <a:latin typeface="Abadi"/>
              </a:rPr>
              <a:t>Extraction from the SpaceX REST API</a:t>
            </a:r>
          </a:p>
          <a:p>
            <a:pPr lvl="1">
              <a:lnSpc>
                <a:spcPct val="120000"/>
              </a:lnSpc>
              <a:spcBef>
                <a:spcPts val="800"/>
              </a:spcBef>
            </a:pPr>
            <a:r>
              <a:rPr lang="en-US" sz="6400" dirty="0">
                <a:solidFill>
                  <a:schemeClr val="tx1"/>
                </a:solidFill>
                <a:latin typeface="Abadi"/>
              </a:rPr>
              <a:t>Web scraping from the SpaceX Wikipedia entry.</a:t>
            </a:r>
          </a:p>
          <a:p>
            <a:pPr>
              <a:lnSpc>
                <a:spcPct val="120000"/>
              </a:lnSpc>
              <a:spcBef>
                <a:spcPts val="800"/>
              </a:spcBef>
            </a:pPr>
            <a:r>
              <a:rPr lang="en-US" sz="8000" dirty="0">
                <a:solidFill>
                  <a:schemeClr val="accent3">
                    <a:lumMod val="25000"/>
                  </a:schemeClr>
                </a:solidFill>
                <a:latin typeface="Abadi"/>
              </a:rPr>
              <a:t>Perform data wrangling</a:t>
            </a:r>
          </a:p>
          <a:p>
            <a:pPr lvl="1">
              <a:lnSpc>
                <a:spcPct val="120000"/>
              </a:lnSpc>
              <a:spcBef>
                <a:spcPts val="800"/>
              </a:spcBef>
            </a:pPr>
            <a:r>
              <a:rPr lang="en-US" sz="6400" dirty="0">
                <a:solidFill>
                  <a:schemeClr val="tx1"/>
                </a:solidFill>
                <a:latin typeface="Abadi"/>
              </a:rPr>
              <a:t>Following collection from JSON and HTML tables, the data was converted into a </a:t>
            </a:r>
            <a:r>
              <a:rPr lang="en-US" sz="6400" dirty="0" err="1">
                <a:solidFill>
                  <a:schemeClr val="tx1"/>
                </a:solidFill>
                <a:latin typeface="Abadi"/>
              </a:rPr>
              <a:t>dataframe</a:t>
            </a:r>
            <a:r>
              <a:rPr lang="en-US" sz="6400" dirty="0">
                <a:solidFill>
                  <a:schemeClr val="tx1"/>
                </a:solidFill>
                <a:latin typeface="Abadi"/>
              </a:rPr>
              <a:t>.</a:t>
            </a:r>
          </a:p>
          <a:p>
            <a:pPr>
              <a:lnSpc>
                <a:spcPct val="120000"/>
              </a:lnSpc>
              <a:spcBef>
                <a:spcPts val="800"/>
              </a:spcBef>
            </a:pPr>
            <a:r>
              <a:rPr lang="en-US" sz="8000" dirty="0">
                <a:solidFill>
                  <a:schemeClr val="accent3">
                    <a:lumMod val="25000"/>
                  </a:schemeClr>
                </a:solidFill>
                <a:latin typeface="Abadi"/>
              </a:rPr>
              <a:t>Perform exploratory data analysis (EDA)</a:t>
            </a:r>
          </a:p>
          <a:p>
            <a:pPr lvl="1">
              <a:lnSpc>
                <a:spcPct val="120000"/>
              </a:lnSpc>
              <a:spcBef>
                <a:spcPts val="800"/>
              </a:spcBef>
            </a:pPr>
            <a:r>
              <a:rPr lang="en-US" sz="6400" dirty="0">
                <a:solidFill>
                  <a:schemeClr val="accent3">
                    <a:lumMod val="25000"/>
                  </a:schemeClr>
                </a:solidFill>
                <a:latin typeface="Abadi"/>
              </a:rPr>
              <a:t>EDA was supported through visualization techniques and SQL manipulations</a:t>
            </a:r>
          </a:p>
          <a:p>
            <a:pPr>
              <a:lnSpc>
                <a:spcPct val="120000"/>
              </a:lnSpc>
              <a:spcBef>
                <a:spcPts val="800"/>
              </a:spcBef>
            </a:pPr>
            <a:r>
              <a:rPr lang="en-US" sz="8000" dirty="0">
                <a:solidFill>
                  <a:schemeClr val="accent3">
                    <a:lumMod val="25000"/>
                  </a:schemeClr>
                </a:solidFill>
                <a:latin typeface="Abadi"/>
              </a:rPr>
              <a:t>Perform interactive visual analytics using Folium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a:t>
            </a:r>
          </a:p>
          <a:p>
            <a:pPr lvl="1">
              <a:lnSpc>
                <a:spcPct val="120000"/>
              </a:lnSpc>
              <a:spcBef>
                <a:spcPts val="800"/>
              </a:spcBef>
            </a:pPr>
            <a:r>
              <a:rPr lang="en-US" sz="6400" dirty="0">
                <a:solidFill>
                  <a:schemeClr val="accent3">
                    <a:lumMod val="25000"/>
                  </a:schemeClr>
                </a:solidFill>
                <a:latin typeface="Abadi"/>
              </a:rPr>
              <a:t>We developed maps to geo-spatially visualize launch and recovery data.</a:t>
            </a:r>
          </a:p>
          <a:p>
            <a:pPr lvl="1">
              <a:lnSpc>
                <a:spcPct val="120000"/>
              </a:lnSpc>
              <a:spcBef>
                <a:spcPts val="800"/>
              </a:spcBef>
            </a:pPr>
            <a:r>
              <a:rPr lang="en-US" sz="6400" dirty="0">
                <a:solidFill>
                  <a:schemeClr val="accent3">
                    <a:lumMod val="25000"/>
                  </a:schemeClr>
                </a:solidFill>
                <a:latin typeface="Abadi"/>
              </a:rPr>
              <a:t>We also developed dashboards to interactively assess differences between launch sites, payloads, and booster types.</a:t>
            </a:r>
          </a:p>
          <a:p>
            <a:pPr>
              <a:lnSpc>
                <a:spcPct val="120000"/>
              </a:lnSpc>
              <a:spcBef>
                <a:spcPts val="800"/>
              </a:spcBef>
            </a:pPr>
            <a:r>
              <a:rPr lang="en-US" sz="8000" dirty="0">
                <a:solidFill>
                  <a:schemeClr val="accent3">
                    <a:lumMod val="25000"/>
                  </a:schemeClr>
                </a:solidFill>
                <a:latin typeface="Abadi"/>
              </a:rPr>
              <a:t>Perform predictive analysis using classification models</a:t>
            </a:r>
          </a:p>
          <a:p>
            <a:pPr lvl="1">
              <a:lnSpc>
                <a:spcPct val="120000"/>
              </a:lnSpc>
              <a:spcBef>
                <a:spcPts val="800"/>
              </a:spcBef>
            </a:pPr>
            <a:r>
              <a:rPr lang="en-US" sz="5600" dirty="0">
                <a:solidFill>
                  <a:schemeClr val="tx1"/>
                </a:solidFill>
                <a:latin typeface="Abadi"/>
              </a:rPr>
              <a:t>Data was divided into training and testing data sets.</a:t>
            </a:r>
          </a:p>
          <a:p>
            <a:pPr lvl="1">
              <a:lnSpc>
                <a:spcPct val="120000"/>
              </a:lnSpc>
              <a:spcBef>
                <a:spcPts val="800"/>
              </a:spcBef>
            </a:pPr>
            <a:r>
              <a:rPr lang="en-US" sz="5600" dirty="0">
                <a:solidFill>
                  <a:schemeClr val="tx1"/>
                </a:solidFill>
                <a:latin typeface="Abadi"/>
              </a:rPr>
              <a:t>Training and test data were subjected to four different machine learning methods.</a:t>
            </a:r>
          </a:p>
          <a:p>
            <a:pPr lvl="1">
              <a:lnSpc>
                <a:spcPct val="120000"/>
              </a:lnSpc>
              <a:spcBef>
                <a:spcPts val="800"/>
              </a:spcBef>
            </a:pPr>
            <a:r>
              <a:rPr lang="en-US" sz="5600" dirty="0">
                <a:solidFill>
                  <a:schemeClr val="tx1"/>
                </a:solidFill>
                <a:latin typeface="Abadi"/>
              </a:rPr>
              <a:t>The method having the best test accuracy was selected.</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2" name="TextBox 1">
            <a:extLst>
              <a:ext uri="{FF2B5EF4-FFF2-40B4-BE49-F238E27FC236}">
                <a16:creationId xmlns:a16="http://schemas.microsoft.com/office/drawing/2014/main" id="{EB3900A0-FB2C-4AE2-137B-6C9DFD29CE68}"/>
              </a:ext>
            </a:extLst>
          </p:cNvPr>
          <p:cNvSpPr txBox="1"/>
          <p:nvPr/>
        </p:nvSpPr>
        <p:spPr>
          <a:xfrm>
            <a:off x="4655975" y="909200"/>
            <a:ext cx="2537927" cy="369332"/>
          </a:xfrm>
          <a:prstGeom prst="rect">
            <a:avLst/>
          </a:prstGeom>
          <a:noFill/>
        </p:spPr>
        <p:txBody>
          <a:bodyPr wrap="square" rtlCol="0">
            <a:spAutoFit/>
          </a:bodyPr>
          <a:lstStyle/>
          <a:p>
            <a:pPr algn="ctr"/>
            <a:r>
              <a:rPr lang="en-US" sz="1800" dirty="0">
                <a:solidFill>
                  <a:srgbClr val="0B49CB"/>
                </a:solidFill>
                <a:latin typeface="Abadi"/>
              </a:rPr>
              <a:t>Executive Summary</a:t>
            </a:r>
            <a:endParaRPr lang="en-US" dirty="0"/>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was collected from the SpaceX REST API and from the SpaceX Wikipedia page.</a:t>
            </a:r>
          </a:p>
          <a:p>
            <a:pPr lvl="1">
              <a:lnSpc>
                <a:spcPct val="100000"/>
              </a:lnSpc>
              <a:spcBef>
                <a:spcPts val="1400"/>
              </a:spcBef>
            </a:pPr>
            <a:r>
              <a:rPr lang="en-US" sz="1800" dirty="0">
                <a:solidFill>
                  <a:schemeClr val="accent3">
                    <a:lumMod val="25000"/>
                  </a:schemeClr>
                </a:solidFill>
                <a:latin typeface="Abadi" panose="020B0604020104020204" pitchFamily="34" charset="0"/>
              </a:rPr>
              <a:t>REST API</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Web-Scraping </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Terminator 1">
            <a:extLst>
              <a:ext uri="{FF2B5EF4-FFF2-40B4-BE49-F238E27FC236}">
                <a16:creationId xmlns:a16="http://schemas.microsoft.com/office/drawing/2014/main" id="{08E35D4A-FD71-E5C1-A8C7-DFEB39BFF6E9}"/>
              </a:ext>
            </a:extLst>
          </p:cNvPr>
          <p:cNvSpPr/>
          <p:nvPr/>
        </p:nvSpPr>
        <p:spPr>
          <a:xfrm>
            <a:off x="1278300" y="2817844"/>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Start</a:t>
            </a:r>
          </a:p>
        </p:txBody>
      </p:sp>
      <p:sp>
        <p:nvSpPr>
          <p:cNvPr id="3" name="Stored Data 2">
            <a:extLst>
              <a:ext uri="{FF2B5EF4-FFF2-40B4-BE49-F238E27FC236}">
                <a16:creationId xmlns:a16="http://schemas.microsoft.com/office/drawing/2014/main" id="{C4CF3327-9F6C-D0A9-5BBD-834EF66E5D95}"/>
              </a:ext>
            </a:extLst>
          </p:cNvPr>
          <p:cNvSpPr/>
          <p:nvPr/>
        </p:nvSpPr>
        <p:spPr>
          <a:xfrm>
            <a:off x="2080733" y="2817844"/>
            <a:ext cx="1203649" cy="1101012"/>
          </a:xfrm>
          <a:prstGeom prst="flowChartOnlineStorag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SpaceX REST API</a:t>
            </a:r>
          </a:p>
        </p:txBody>
      </p:sp>
      <p:sp>
        <p:nvSpPr>
          <p:cNvPr id="4" name="Predefined Process 3">
            <a:extLst>
              <a:ext uri="{FF2B5EF4-FFF2-40B4-BE49-F238E27FC236}">
                <a16:creationId xmlns:a16="http://schemas.microsoft.com/office/drawing/2014/main" id="{ACC18964-9F18-780C-D6CB-71ACE6F15A80}"/>
              </a:ext>
            </a:extLst>
          </p:cNvPr>
          <p:cNvSpPr/>
          <p:nvPr/>
        </p:nvSpPr>
        <p:spPr>
          <a:xfrm>
            <a:off x="3704259" y="2817844"/>
            <a:ext cx="1324947" cy="1101012"/>
          </a:xfrm>
          <a:prstGeom prst="flowChartPredefined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Requests Library</a:t>
            </a:r>
          </a:p>
        </p:txBody>
      </p:sp>
      <p:sp>
        <p:nvSpPr>
          <p:cNvPr id="7" name="Extract 6">
            <a:extLst>
              <a:ext uri="{FF2B5EF4-FFF2-40B4-BE49-F238E27FC236}">
                <a16:creationId xmlns:a16="http://schemas.microsoft.com/office/drawing/2014/main" id="{3ADB92BD-10E9-F6DF-4F2D-486DFF6A733D}"/>
              </a:ext>
            </a:extLst>
          </p:cNvPr>
          <p:cNvSpPr/>
          <p:nvPr/>
        </p:nvSpPr>
        <p:spPr>
          <a:xfrm>
            <a:off x="5654357" y="2817843"/>
            <a:ext cx="2313992" cy="1101012"/>
          </a:xfrm>
          <a:prstGeom prst="flowChartExtra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Receive Data as JSON Object</a:t>
            </a:r>
          </a:p>
        </p:txBody>
      </p:sp>
      <p:sp>
        <p:nvSpPr>
          <p:cNvPr id="8" name="Process 7">
            <a:extLst>
              <a:ext uri="{FF2B5EF4-FFF2-40B4-BE49-F238E27FC236}">
                <a16:creationId xmlns:a16="http://schemas.microsoft.com/office/drawing/2014/main" id="{ECD6A5F4-0D53-1F21-9764-E50D3583CC99}"/>
              </a:ext>
            </a:extLst>
          </p:cNvPr>
          <p:cNvSpPr/>
          <p:nvPr/>
        </p:nvSpPr>
        <p:spPr>
          <a:xfrm>
            <a:off x="8416218" y="2817843"/>
            <a:ext cx="1483568" cy="1101012"/>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Convert JSON Object to </a:t>
            </a:r>
            <a:r>
              <a:rPr lang="en-US" sz="1600" dirty="0" err="1"/>
              <a:t>Dataframe</a:t>
            </a:r>
            <a:endParaRPr lang="en-US" sz="1600" dirty="0"/>
          </a:p>
        </p:txBody>
      </p:sp>
      <p:sp>
        <p:nvSpPr>
          <p:cNvPr id="9" name="Terminator 8">
            <a:extLst>
              <a:ext uri="{FF2B5EF4-FFF2-40B4-BE49-F238E27FC236}">
                <a16:creationId xmlns:a16="http://schemas.microsoft.com/office/drawing/2014/main" id="{5CE9F49E-D71A-13D2-BE3B-CB12271E00A7}"/>
              </a:ext>
            </a:extLst>
          </p:cNvPr>
          <p:cNvSpPr/>
          <p:nvPr/>
        </p:nvSpPr>
        <p:spPr>
          <a:xfrm>
            <a:off x="10476068" y="2817843"/>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End</a:t>
            </a:r>
          </a:p>
        </p:txBody>
      </p:sp>
      <p:cxnSp>
        <p:nvCxnSpPr>
          <p:cNvPr id="11" name="Straight Arrow Connector 10">
            <a:extLst>
              <a:ext uri="{FF2B5EF4-FFF2-40B4-BE49-F238E27FC236}">
                <a16:creationId xmlns:a16="http://schemas.microsoft.com/office/drawing/2014/main" id="{0147898C-E86A-A607-CA89-5B9EF15F9B08}"/>
              </a:ext>
            </a:extLst>
          </p:cNvPr>
          <p:cNvCxnSpPr>
            <a:stCxn id="2" idx="3"/>
            <a:endCxn id="3" idx="1"/>
          </p:cNvCxnSpPr>
          <p:nvPr/>
        </p:nvCxnSpPr>
        <p:spPr>
          <a:xfrm>
            <a:off x="1530227" y="3368350"/>
            <a:ext cx="55050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03F591E0-919E-8FC9-875F-59CB45CF9A28}"/>
              </a:ext>
            </a:extLst>
          </p:cNvPr>
          <p:cNvCxnSpPr>
            <a:cxnSpLocks/>
            <a:stCxn id="3" idx="3"/>
            <a:endCxn id="4" idx="1"/>
          </p:cNvCxnSpPr>
          <p:nvPr/>
        </p:nvCxnSpPr>
        <p:spPr>
          <a:xfrm>
            <a:off x="3083774" y="3368350"/>
            <a:ext cx="62048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F9C86DE-2A84-3C75-A1AE-9ED4F5C02A66}"/>
              </a:ext>
            </a:extLst>
          </p:cNvPr>
          <p:cNvCxnSpPr>
            <a:cxnSpLocks/>
            <a:stCxn id="4" idx="3"/>
            <a:endCxn id="7" idx="1"/>
          </p:cNvCxnSpPr>
          <p:nvPr/>
        </p:nvCxnSpPr>
        <p:spPr>
          <a:xfrm flipV="1">
            <a:off x="5029206" y="3368349"/>
            <a:ext cx="1203649"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4CDAC3D-31FE-76A9-732B-BBF289F85EA9}"/>
              </a:ext>
            </a:extLst>
          </p:cNvPr>
          <p:cNvCxnSpPr>
            <a:cxnSpLocks/>
            <a:stCxn id="7" idx="3"/>
            <a:endCxn id="8" idx="1"/>
          </p:cNvCxnSpPr>
          <p:nvPr/>
        </p:nvCxnSpPr>
        <p:spPr>
          <a:xfrm>
            <a:off x="7389851" y="3368349"/>
            <a:ext cx="102636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2449031-C8E4-0F25-462B-F9952B88BBB1}"/>
              </a:ext>
            </a:extLst>
          </p:cNvPr>
          <p:cNvCxnSpPr>
            <a:cxnSpLocks/>
            <a:stCxn id="8" idx="3"/>
            <a:endCxn id="9" idx="1"/>
          </p:cNvCxnSpPr>
          <p:nvPr/>
        </p:nvCxnSpPr>
        <p:spPr>
          <a:xfrm>
            <a:off x="9899786" y="3368349"/>
            <a:ext cx="57628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rminator 27">
            <a:extLst>
              <a:ext uri="{FF2B5EF4-FFF2-40B4-BE49-F238E27FC236}">
                <a16:creationId xmlns:a16="http://schemas.microsoft.com/office/drawing/2014/main" id="{B2AAD2A9-A4FC-A06B-2222-ACFA7E05CC94}"/>
              </a:ext>
            </a:extLst>
          </p:cNvPr>
          <p:cNvSpPr/>
          <p:nvPr/>
        </p:nvSpPr>
        <p:spPr>
          <a:xfrm>
            <a:off x="1272073" y="4827038"/>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Start</a:t>
            </a:r>
          </a:p>
        </p:txBody>
      </p:sp>
      <p:sp>
        <p:nvSpPr>
          <p:cNvPr id="29" name="Stored Data 28">
            <a:extLst>
              <a:ext uri="{FF2B5EF4-FFF2-40B4-BE49-F238E27FC236}">
                <a16:creationId xmlns:a16="http://schemas.microsoft.com/office/drawing/2014/main" id="{60DE32FD-89D7-B6B0-22A0-771CBE9AD7CE}"/>
              </a:ext>
            </a:extLst>
          </p:cNvPr>
          <p:cNvSpPr/>
          <p:nvPr/>
        </p:nvSpPr>
        <p:spPr>
          <a:xfrm>
            <a:off x="2074506" y="4827038"/>
            <a:ext cx="1203649" cy="1101012"/>
          </a:xfrm>
          <a:prstGeom prst="flowChartOnlineStorag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SpaceX Wiki Page</a:t>
            </a:r>
          </a:p>
        </p:txBody>
      </p:sp>
      <p:sp>
        <p:nvSpPr>
          <p:cNvPr id="30" name="Predefined Process 29">
            <a:extLst>
              <a:ext uri="{FF2B5EF4-FFF2-40B4-BE49-F238E27FC236}">
                <a16:creationId xmlns:a16="http://schemas.microsoft.com/office/drawing/2014/main" id="{47CEB5BB-43A5-D924-FF6C-4EB240F45019}"/>
              </a:ext>
            </a:extLst>
          </p:cNvPr>
          <p:cNvSpPr/>
          <p:nvPr/>
        </p:nvSpPr>
        <p:spPr>
          <a:xfrm>
            <a:off x="3698032" y="4827038"/>
            <a:ext cx="1324947" cy="1101012"/>
          </a:xfrm>
          <a:prstGeom prst="flowChartPredefined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Beautiful Soup for scraping</a:t>
            </a:r>
          </a:p>
        </p:txBody>
      </p:sp>
      <p:sp>
        <p:nvSpPr>
          <p:cNvPr id="31" name="Extract 30">
            <a:extLst>
              <a:ext uri="{FF2B5EF4-FFF2-40B4-BE49-F238E27FC236}">
                <a16:creationId xmlns:a16="http://schemas.microsoft.com/office/drawing/2014/main" id="{B4B9B454-759B-20C1-168D-21EC77AD6348}"/>
              </a:ext>
            </a:extLst>
          </p:cNvPr>
          <p:cNvSpPr/>
          <p:nvPr/>
        </p:nvSpPr>
        <p:spPr>
          <a:xfrm>
            <a:off x="5648130" y="4827037"/>
            <a:ext cx="2313992" cy="1101012"/>
          </a:xfrm>
          <a:prstGeom prst="flowChartExtra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Parse data from web tables</a:t>
            </a:r>
          </a:p>
        </p:txBody>
      </p:sp>
      <p:sp>
        <p:nvSpPr>
          <p:cNvPr id="32" name="Process 31">
            <a:extLst>
              <a:ext uri="{FF2B5EF4-FFF2-40B4-BE49-F238E27FC236}">
                <a16:creationId xmlns:a16="http://schemas.microsoft.com/office/drawing/2014/main" id="{8DA8A9A6-1CD9-D2DB-5262-DFFF83DBDC2F}"/>
              </a:ext>
            </a:extLst>
          </p:cNvPr>
          <p:cNvSpPr/>
          <p:nvPr/>
        </p:nvSpPr>
        <p:spPr>
          <a:xfrm>
            <a:off x="8409991" y="4827037"/>
            <a:ext cx="1483568" cy="1101012"/>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Convert tables into </a:t>
            </a:r>
            <a:r>
              <a:rPr lang="en-US" sz="1600" dirty="0" err="1"/>
              <a:t>Dataframe</a:t>
            </a:r>
            <a:endParaRPr lang="en-US" sz="1600" dirty="0"/>
          </a:p>
        </p:txBody>
      </p:sp>
      <p:sp>
        <p:nvSpPr>
          <p:cNvPr id="33" name="Terminator 32">
            <a:extLst>
              <a:ext uri="{FF2B5EF4-FFF2-40B4-BE49-F238E27FC236}">
                <a16:creationId xmlns:a16="http://schemas.microsoft.com/office/drawing/2014/main" id="{07C9D8C2-F355-7871-7140-29B866111FE8}"/>
              </a:ext>
            </a:extLst>
          </p:cNvPr>
          <p:cNvSpPr/>
          <p:nvPr/>
        </p:nvSpPr>
        <p:spPr>
          <a:xfrm>
            <a:off x="10469841" y="4827037"/>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End</a:t>
            </a:r>
          </a:p>
        </p:txBody>
      </p:sp>
      <p:cxnSp>
        <p:nvCxnSpPr>
          <p:cNvPr id="34" name="Straight Arrow Connector 33">
            <a:extLst>
              <a:ext uri="{FF2B5EF4-FFF2-40B4-BE49-F238E27FC236}">
                <a16:creationId xmlns:a16="http://schemas.microsoft.com/office/drawing/2014/main" id="{8BEF6E54-CAAA-D7E0-E2FD-141AE7A46039}"/>
              </a:ext>
            </a:extLst>
          </p:cNvPr>
          <p:cNvCxnSpPr>
            <a:stCxn id="28" idx="3"/>
            <a:endCxn id="29" idx="1"/>
          </p:cNvCxnSpPr>
          <p:nvPr/>
        </p:nvCxnSpPr>
        <p:spPr>
          <a:xfrm>
            <a:off x="1524000" y="5377544"/>
            <a:ext cx="55050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6828085-AB5A-1FD9-F221-66F515BDEE74}"/>
              </a:ext>
            </a:extLst>
          </p:cNvPr>
          <p:cNvCxnSpPr>
            <a:cxnSpLocks/>
            <a:stCxn id="29" idx="3"/>
            <a:endCxn id="30" idx="1"/>
          </p:cNvCxnSpPr>
          <p:nvPr/>
        </p:nvCxnSpPr>
        <p:spPr>
          <a:xfrm>
            <a:off x="3077547" y="5377544"/>
            <a:ext cx="62048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9C396D5-3CBD-C798-BA49-E28775C26A67}"/>
              </a:ext>
            </a:extLst>
          </p:cNvPr>
          <p:cNvCxnSpPr>
            <a:cxnSpLocks/>
            <a:stCxn id="30" idx="3"/>
            <a:endCxn id="31" idx="1"/>
          </p:cNvCxnSpPr>
          <p:nvPr/>
        </p:nvCxnSpPr>
        <p:spPr>
          <a:xfrm flipV="1">
            <a:off x="5022979" y="5377543"/>
            <a:ext cx="1203649"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7743A5EC-5AB7-6184-FA6B-A079C06288D1}"/>
              </a:ext>
            </a:extLst>
          </p:cNvPr>
          <p:cNvCxnSpPr>
            <a:cxnSpLocks/>
            <a:stCxn id="31" idx="3"/>
            <a:endCxn id="32" idx="1"/>
          </p:cNvCxnSpPr>
          <p:nvPr/>
        </p:nvCxnSpPr>
        <p:spPr>
          <a:xfrm>
            <a:off x="7383624" y="5377543"/>
            <a:ext cx="102636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461724C8-BA30-B8B1-E1EE-5B9E6BB1843D}"/>
              </a:ext>
            </a:extLst>
          </p:cNvPr>
          <p:cNvCxnSpPr>
            <a:cxnSpLocks/>
            <a:stCxn id="32" idx="3"/>
            <a:endCxn id="33" idx="1"/>
          </p:cNvCxnSpPr>
          <p:nvPr/>
        </p:nvCxnSpPr>
        <p:spPr>
          <a:xfrm>
            <a:off x="9893559" y="5377543"/>
            <a:ext cx="57628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20738" y="1792288"/>
            <a:ext cx="10550524"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316037"/>
            <a:ext cx="10550524" cy="476251"/>
          </a:xfrm>
          <a:prstGeom prst="rect">
            <a:avLst/>
          </a:prstGeom>
        </p:spPr>
        <p:txBody>
          <a:bodyPr vert="horz" lIns="91440" tIns="45720" rIns="91440" bIns="45720" rtlCol="0" anchor="t">
            <a:normAutofit lnSpcReduction="10000"/>
          </a:bodyPr>
          <a:lstStyle/>
          <a:p>
            <a:pPr algn="l">
              <a:spcBef>
                <a:spcPts val="600"/>
              </a:spcBef>
              <a:buFont typeface="Arial" panose="020B0604020202020204" pitchFamily="34" charset="0"/>
              <a:buChar char="•"/>
            </a:pPr>
            <a:r>
              <a:rPr lang="en-US" sz="1200" b="0" i="0" dirty="0">
                <a:effectLst/>
                <a:latin typeface="system-ui"/>
              </a:rPr>
              <a:t>Request to the SpaceX API</a:t>
            </a:r>
          </a:p>
          <a:p>
            <a:pPr algn="l">
              <a:spcBef>
                <a:spcPts val="600"/>
              </a:spcBef>
              <a:buFont typeface="Arial" panose="020B0604020202020204" pitchFamily="34" charset="0"/>
              <a:buChar char="•"/>
            </a:pPr>
            <a:r>
              <a:rPr lang="en-US" sz="1200" b="0" i="0" dirty="0">
                <a:effectLst/>
                <a:latin typeface="system-ui"/>
              </a:rPr>
              <a:t>Clean the requested data</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Terminator 6">
            <a:extLst>
              <a:ext uri="{FF2B5EF4-FFF2-40B4-BE49-F238E27FC236}">
                <a16:creationId xmlns:a16="http://schemas.microsoft.com/office/drawing/2014/main" id="{CACDF757-A10A-A8ED-AF46-BC262E5C7435}"/>
              </a:ext>
            </a:extLst>
          </p:cNvPr>
          <p:cNvSpPr/>
          <p:nvPr/>
        </p:nvSpPr>
        <p:spPr>
          <a:xfrm rot="16200000">
            <a:off x="1847467" y="1624759"/>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Start</a:t>
            </a:r>
          </a:p>
        </p:txBody>
      </p:sp>
      <p:sp>
        <p:nvSpPr>
          <p:cNvPr id="8" name="Stored Data 7">
            <a:extLst>
              <a:ext uri="{FF2B5EF4-FFF2-40B4-BE49-F238E27FC236}">
                <a16:creationId xmlns:a16="http://schemas.microsoft.com/office/drawing/2014/main" id="{1A11017F-1E89-DD44-664C-5C9859A22F0C}"/>
              </a:ext>
            </a:extLst>
          </p:cNvPr>
          <p:cNvSpPr/>
          <p:nvPr/>
        </p:nvSpPr>
        <p:spPr>
          <a:xfrm>
            <a:off x="3784684" y="2049529"/>
            <a:ext cx="1203649" cy="1101012"/>
          </a:xfrm>
          <a:prstGeom prst="flowChartOnlineStorag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SpaceX REST API</a:t>
            </a:r>
          </a:p>
        </p:txBody>
      </p:sp>
      <p:sp>
        <p:nvSpPr>
          <p:cNvPr id="10" name="Extract 9">
            <a:extLst>
              <a:ext uri="{FF2B5EF4-FFF2-40B4-BE49-F238E27FC236}">
                <a16:creationId xmlns:a16="http://schemas.microsoft.com/office/drawing/2014/main" id="{62458C99-322B-0482-1D33-8767B36364FF}"/>
              </a:ext>
            </a:extLst>
          </p:cNvPr>
          <p:cNvSpPr/>
          <p:nvPr/>
        </p:nvSpPr>
        <p:spPr>
          <a:xfrm>
            <a:off x="6458391" y="4657078"/>
            <a:ext cx="2313992" cy="1101012"/>
          </a:xfrm>
          <a:prstGeom prst="flowChartExtra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Filter to Falcon 9 Launches</a:t>
            </a:r>
          </a:p>
        </p:txBody>
      </p:sp>
      <p:sp>
        <p:nvSpPr>
          <p:cNvPr id="12" name="Terminator 11">
            <a:extLst>
              <a:ext uri="{FF2B5EF4-FFF2-40B4-BE49-F238E27FC236}">
                <a16:creationId xmlns:a16="http://schemas.microsoft.com/office/drawing/2014/main" id="{F5286E6E-917B-D7BD-FCC3-0A574286BB05}"/>
              </a:ext>
            </a:extLst>
          </p:cNvPr>
          <p:cNvSpPr/>
          <p:nvPr/>
        </p:nvSpPr>
        <p:spPr>
          <a:xfrm rot="16200000">
            <a:off x="9901328" y="5083040"/>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End</a:t>
            </a:r>
          </a:p>
        </p:txBody>
      </p:sp>
      <p:cxnSp>
        <p:nvCxnSpPr>
          <p:cNvPr id="13" name="Straight Arrow Connector 12">
            <a:extLst>
              <a:ext uri="{FF2B5EF4-FFF2-40B4-BE49-F238E27FC236}">
                <a16:creationId xmlns:a16="http://schemas.microsoft.com/office/drawing/2014/main" id="{F4797B37-685F-AAE9-395C-9C9FEB957DBE}"/>
              </a:ext>
            </a:extLst>
          </p:cNvPr>
          <p:cNvCxnSpPr>
            <a:cxnSpLocks/>
            <a:stCxn id="7" idx="1"/>
            <a:endCxn id="26" idx="0"/>
          </p:cNvCxnSpPr>
          <p:nvPr/>
        </p:nvCxnSpPr>
        <p:spPr>
          <a:xfrm flipH="1">
            <a:off x="1973430" y="2301229"/>
            <a:ext cx="1" cy="67448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ED7159B-62B9-D8E8-39C8-25C732DFC784}"/>
              </a:ext>
            </a:extLst>
          </p:cNvPr>
          <p:cNvCxnSpPr>
            <a:cxnSpLocks/>
            <a:stCxn id="26" idx="2"/>
            <a:endCxn id="29" idx="0"/>
          </p:cNvCxnSpPr>
          <p:nvPr/>
        </p:nvCxnSpPr>
        <p:spPr>
          <a:xfrm>
            <a:off x="1973430" y="4076729"/>
            <a:ext cx="0" cy="83350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809A4B3-EFCF-55DB-77AB-2F5EE43FE006}"/>
              </a:ext>
            </a:extLst>
          </p:cNvPr>
          <p:cNvCxnSpPr>
            <a:cxnSpLocks/>
            <a:stCxn id="8" idx="2"/>
            <a:endCxn id="44" idx="0"/>
          </p:cNvCxnSpPr>
          <p:nvPr/>
        </p:nvCxnSpPr>
        <p:spPr>
          <a:xfrm>
            <a:off x="4386509" y="3150541"/>
            <a:ext cx="56" cy="27845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13643FA-0CAD-09A0-A0A1-88DD92A97199}"/>
              </a:ext>
            </a:extLst>
          </p:cNvPr>
          <p:cNvCxnSpPr>
            <a:cxnSpLocks/>
            <a:stCxn id="69" idx="2"/>
            <a:endCxn id="10" idx="0"/>
          </p:cNvCxnSpPr>
          <p:nvPr/>
        </p:nvCxnSpPr>
        <p:spPr>
          <a:xfrm>
            <a:off x="7594811" y="3677875"/>
            <a:ext cx="20576" cy="97920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Process 25">
            <a:extLst>
              <a:ext uri="{FF2B5EF4-FFF2-40B4-BE49-F238E27FC236}">
                <a16:creationId xmlns:a16="http://schemas.microsoft.com/office/drawing/2014/main" id="{157E648F-F5D2-0A85-DF23-3625CCAFBDA1}"/>
              </a:ext>
            </a:extLst>
          </p:cNvPr>
          <p:cNvSpPr/>
          <p:nvPr/>
        </p:nvSpPr>
        <p:spPr>
          <a:xfrm>
            <a:off x="1231646" y="2975717"/>
            <a:ext cx="1483568" cy="1101012"/>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Configure helper functions</a:t>
            </a:r>
          </a:p>
        </p:txBody>
      </p:sp>
      <p:sp>
        <p:nvSpPr>
          <p:cNvPr id="29" name="Process 28">
            <a:extLst>
              <a:ext uri="{FF2B5EF4-FFF2-40B4-BE49-F238E27FC236}">
                <a16:creationId xmlns:a16="http://schemas.microsoft.com/office/drawing/2014/main" id="{CF230543-02A5-8644-EE3D-3C952B12F0B1}"/>
              </a:ext>
            </a:extLst>
          </p:cNvPr>
          <p:cNvSpPr/>
          <p:nvPr/>
        </p:nvSpPr>
        <p:spPr>
          <a:xfrm>
            <a:off x="1231646" y="4910233"/>
            <a:ext cx="1483568" cy="625961"/>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Execute Request</a:t>
            </a:r>
          </a:p>
        </p:txBody>
      </p:sp>
      <p:cxnSp>
        <p:nvCxnSpPr>
          <p:cNvPr id="36" name="Straight Arrow Connector 35">
            <a:extLst>
              <a:ext uri="{FF2B5EF4-FFF2-40B4-BE49-F238E27FC236}">
                <a16:creationId xmlns:a16="http://schemas.microsoft.com/office/drawing/2014/main" id="{0E06E29E-B8DC-2A27-92AA-820B8BDE9825}"/>
              </a:ext>
            </a:extLst>
          </p:cNvPr>
          <p:cNvCxnSpPr>
            <a:cxnSpLocks/>
            <a:stCxn id="64" idx="2"/>
            <a:endCxn id="12" idx="3"/>
          </p:cNvCxnSpPr>
          <p:nvPr/>
        </p:nvCxnSpPr>
        <p:spPr>
          <a:xfrm>
            <a:off x="10027292" y="3307073"/>
            <a:ext cx="0" cy="22005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Decision 43">
            <a:extLst>
              <a:ext uri="{FF2B5EF4-FFF2-40B4-BE49-F238E27FC236}">
                <a16:creationId xmlns:a16="http://schemas.microsoft.com/office/drawing/2014/main" id="{785135B0-01B3-3450-02E6-71F8AC4D52BF}"/>
              </a:ext>
            </a:extLst>
          </p:cNvPr>
          <p:cNvSpPr/>
          <p:nvPr/>
        </p:nvSpPr>
        <p:spPr>
          <a:xfrm>
            <a:off x="3389355" y="3429000"/>
            <a:ext cx="1994419" cy="796147"/>
          </a:xfrm>
          <a:prstGeom prst="flowChartDecision">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All </a:t>
            </a:r>
            <a:r>
              <a:rPr lang="en-US" sz="1400" dirty="0" err="1"/>
              <a:t>Rqts</a:t>
            </a:r>
            <a:r>
              <a:rPr lang="en-US" sz="1400" dirty="0"/>
              <a:t> Complete?</a:t>
            </a:r>
          </a:p>
        </p:txBody>
      </p:sp>
      <p:cxnSp>
        <p:nvCxnSpPr>
          <p:cNvPr id="46" name="Elbow Connector 45">
            <a:extLst>
              <a:ext uri="{FF2B5EF4-FFF2-40B4-BE49-F238E27FC236}">
                <a16:creationId xmlns:a16="http://schemas.microsoft.com/office/drawing/2014/main" id="{375B0218-D683-8E19-58A2-EA6FED2886BA}"/>
              </a:ext>
            </a:extLst>
          </p:cNvPr>
          <p:cNvCxnSpPr>
            <a:cxnSpLocks/>
            <a:stCxn id="44" idx="3"/>
            <a:endCxn id="8" idx="3"/>
          </p:cNvCxnSpPr>
          <p:nvPr/>
        </p:nvCxnSpPr>
        <p:spPr>
          <a:xfrm flipH="1" flipV="1">
            <a:off x="4787725" y="2600035"/>
            <a:ext cx="596049" cy="1227039"/>
          </a:xfrm>
          <a:prstGeom prst="bentConnector3">
            <a:avLst>
              <a:gd name="adj1" fmla="val -3835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Collate 46">
            <a:extLst>
              <a:ext uri="{FF2B5EF4-FFF2-40B4-BE49-F238E27FC236}">
                <a16:creationId xmlns:a16="http://schemas.microsoft.com/office/drawing/2014/main" id="{9AE1AA21-EE99-96F7-05FC-41163D6E694B}"/>
              </a:ext>
            </a:extLst>
          </p:cNvPr>
          <p:cNvSpPr/>
          <p:nvPr/>
        </p:nvSpPr>
        <p:spPr>
          <a:xfrm>
            <a:off x="3587493" y="4479796"/>
            <a:ext cx="1604865" cy="1278294"/>
          </a:xfrm>
          <a:prstGeom prst="flowChartCollat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Create</a:t>
            </a:r>
          </a:p>
          <a:p>
            <a:pPr algn="ctr"/>
            <a:r>
              <a:rPr lang="en-US" sz="1600" dirty="0">
                <a:solidFill>
                  <a:schemeClr val="tx1"/>
                </a:solidFill>
              </a:rPr>
              <a:t>Dictionary Lists</a:t>
            </a:r>
          </a:p>
        </p:txBody>
      </p:sp>
      <p:cxnSp>
        <p:nvCxnSpPr>
          <p:cNvPr id="51" name="Straight Arrow Connector 50">
            <a:extLst>
              <a:ext uri="{FF2B5EF4-FFF2-40B4-BE49-F238E27FC236}">
                <a16:creationId xmlns:a16="http://schemas.microsoft.com/office/drawing/2014/main" id="{C1D6AACB-E8D5-8C8B-263B-7C7D365DF561}"/>
              </a:ext>
            </a:extLst>
          </p:cNvPr>
          <p:cNvCxnSpPr>
            <a:cxnSpLocks/>
            <a:stCxn id="44" idx="2"/>
            <a:endCxn id="47" idx="0"/>
          </p:cNvCxnSpPr>
          <p:nvPr/>
        </p:nvCxnSpPr>
        <p:spPr>
          <a:xfrm>
            <a:off x="4386565" y="4225147"/>
            <a:ext cx="3361" cy="2546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EE80A0D0-C63E-325E-2BEA-171B400CB8F1}"/>
              </a:ext>
            </a:extLst>
          </p:cNvPr>
          <p:cNvSpPr txBox="1"/>
          <p:nvPr/>
        </p:nvSpPr>
        <p:spPr>
          <a:xfrm>
            <a:off x="4429978" y="4145596"/>
            <a:ext cx="284052" cy="338554"/>
          </a:xfrm>
          <a:prstGeom prst="rect">
            <a:avLst/>
          </a:prstGeom>
          <a:noFill/>
        </p:spPr>
        <p:txBody>
          <a:bodyPr wrap="none" rtlCol="0">
            <a:spAutoFit/>
          </a:bodyPr>
          <a:lstStyle/>
          <a:p>
            <a:r>
              <a:rPr lang="en-US" sz="1600" dirty="0"/>
              <a:t>T</a:t>
            </a:r>
          </a:p>
        </p:txBody>
      </p:sp>
      <p:cxnSp>
        <p:nvCxnSpPr>
          <p:cNvPr id="56" name="Elbow Connector 55">
            <a:extLst>
              <a:ext uri="{FF2B5EF4-FFF2-40B4-BE49-F238E27FC236}">
                <a16:creationId xmlns:a16="http://schemas.microsoft.com/office/drawing/2014/main" id="{77965C48-D836-62BE-FDF5-97DB8EF50E1F}"/>
              </a:ext>
            </a:extLst>
          </p:cNvPr>
          <p:cNvCxnSpPr>
            <a:cxnSpLocks/>
            <a:stCxn id="29" idx="3"/>
            <a:endCxn id="8" idx="1"/>
          </p:cNvCxnSpPr>
          <p:nvPr/>
        </p:nvCxnSpPr>
        <p:spPr>
          <a:xfrm flipV="1">
            <a:off x="2715214" y="2600035"/>
            <a:ext cx="1069470" cy="2623179"/>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34F8E446-A191-2E78-7194-9EBE7B64AAF6}"/>
              </a:ext>
            </a:extLst>
          </p:cNvPr>
          <p:cNvSpPr txBox="1"/>
          <p:nvPr/>
        </p:nvSpPr>
        <p:spPr>
          <a:xfrm>
            <a:off x="5253049" y="3501725"/>
            <a:ext cx="279244" cy="338554"/>
          </a:xfrm>
          <a:prstGeom prst="rect">
            <a:avLst/>
          </a:prstGeom>
          <a:noFill/>
        </p:spPr>
        <p:txBody>
          <a:bodyPr wrap="none" rtlCol="0">
            <a:spAutoFit/>
          </a:bodyPr>
          <a:lstStyle/>
          <a:p>
            <a:r>
              <a:rPr lang="en-US" sz="1600" dirty="0"/>
              <a:t>F</a:t>
            </a:r>
          </a:p>
        </p:txBody>
      </p:sp>
      <p:sp>
        <p:nvSpPr>
          <p:cNvPr id="64" name="Process 63">
            <a:extLst>
              <a:ext uri="{FF2B5EF4-FFF2-40B4-BE49-F238E27FC236}">
                <a16:creationId xmlns:a16="http://schemas.microsoft.com/office/drawing/2014/main" id="{8367E3CC-99EC-935F-9CBE-FB29D44DC1D4}"/>
              </a:ext>
            </a:extLst>
          </p:cNvPr>
          <p:cNvSpPr/>
          <p:nvPr/>
        </p:nvSpPr>
        <p:spPr>
          <a:xfrm>
            <a:off x="9285508" y="2049300"/>
            <a:ext cx="1483568" cy="1257773"/>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Replace missing payload values with mean payload</a:t>
            </a:r>
          </a:p>
        </p:txBody>
      </p:sp>
      <p:cxnSp>
        <p:nvCxnSpPr>
          <p:cNvPr id="65" name="Elbow Connector 64">
            <a:extLst>
              <a:ext uri="{FF2B5EF4-FFF2-40B4-BE49-F238E27FC236}">
                <a16:creationId xmlns:a16="http://schemas.microsoft.com/office/drawing/2014/main" id="{869E1F2D-CE63-944D-9F69-181AA74F9607}"/>
              </a:ext>
            </a:extLst>
          </p:cNvPr>
          <p:cNvCxnSpPr>
            <a:cxnSpLocks/>
            <a:stCxn id="47" idx="2"/>
            <a:endCxn id="69" idx="1"/>
          </p:cNvCxnSpPr>
          <p:nvPr/>
        </p:nvCxnSpPr>
        <p:spPr>
          <a:xfrm rot="5400000" flipH="1" flipV="1">
            <a:off x="4271475" y="2982038"/>
            <a:ext cx="2894502" cy="2657601"/>
          </a:xfrm>
          <a:prstGeom prst="bentConnector4">
            <a:avLst>
              <a:gd name="adj1" fmla="val -7898"/>
              <a:gd name="adj2" fmla="val 548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9" name="Merge 68">
            <a:extLst>
              <a:ext uri="{FF2B5EF4-FFF2-40B4-BE49-F238E27FC236}">
                <a16:creationId xmlns:a16="http://schemas.microsoft.com/office/drawing/2014/main" id="{5284F24C-8F40-E7FF-9EF1-DC6EE7384732}"/>
              </a:ext>
            </a:extLst>
          </p:cNvPr>
          <p:cNvSpPr/>
          <p:nvPr/>
        </p:nvSpPr>
        <p:spPr>
          <a:xfrm>
            <a:off x="6500242" y="2049301"/>
            <a:ext cx="2189138" cy="1628574"/>
          </a:xfrm>
          <a:prstGeom prst="flowChartMerg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Combine Lists into </a:t>
            </a:r>
            <a:r>
              <a:rPr lang="en-US" sz="1600" dirty="0" err="1"/>
              <a:t>Dataframe</a:t>
            </a:r>
            <a:endParaRPr lang="en-US" sz="1600" dirty="0"/>
          </a:p>
        </p:txBody>
      </p:sp>
      <p:cxnSp>
        <p:nvCxnSpPr>
          <p:cNvPr id="76" name="Elbow Connector 75">
            <a:extLst>
              <a:ext uri="{FF2B5EF4-FFF2-40B4-BE49-F238E27FC236}">
                <a16:creationId xmlns:a16="http://schemas.microsoft.com/office/drawing/2014/main" id="{353E56E0-8420-3F66-565F-4378E53CE208}"/>
              </a:ext>
            </a:extLst>
          </p:cNvPr>
          <p:cNvCxnSpPr>
            <a:cxnSpLocks/>
            <a:stCxn id="10" idx="3"/>
            <a:endCxn id="64" idx="1"/>
          </p:cNvCxnSpPr>
          <p:nvPr/>
        </p:nvCxnSpPr>
        <p:spPr>
          <a:xfrm flipV="1">
            <a:off x="8193885" y="2678187"/>
            <a:ext cx="1091623" cy="2529397"/>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B0F37725-1BA1-771A-775C-A169A31383D2}"/>
              </a:ext>
            </a:extLst>
          </p:cNvPr>
          <p:cNvSpPr txBox="1"/>
          <p:nvPr/>
        </p:nvSpPr>
        <p:spPr>
          <a:xfrm>
            <a:off x="820738" y="5990176"/>
            <a:ext cx="9672200" cy="369332"/>
          </a:xfrm>
          <a:prstGeom prst="rect">
            <a:avLst/>
          </a:prstGeom>
          <a:noFill/>
        </p:spPr>
        <p:txBody>
          <a:bodyPr wrap="none" rtlCol="0">
            <a:spAutoFit/>
          </a:bodyPr>
          <a:lstStyle/>
          <a:p>
            <a:r>
              <a:rPr lang="en-US" dirty="0">
                <a:hlinkClick r:id="rId3"/>
              </a:rPr>
              <a:t>https://github.com/yankee-samurai/DSrepo/blob/main/jupyter-labs-spacex-data-collection-api.ipynb</a:t>
            </a:r>
            <a:endParaRPr lang="en-US"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307096"/>
            <a:ext cx="10550524" cy="646331"/>
          </a:xfrm>
          <a:prstGeom prst="rect">
            <a:avLst/>
          </a:prstGeom>
        </p:spPr>
        <p:txBody>
          <a:bodyPr lIns="91440" tIns="45720" rIns="91440" bIns="45720" anchor="t">
            <a:noAutofit/>
          </a:bodyPr>
          <a:lstStyle/>
          <a:p>
            <a:pPr algn="l">
              <a:buFont typeface="Arial" panose="020B0604020202020204" pitchFamily="34" charset="0"/>
              <a:buChar char="•"/>
            </a:pPr>
            <a:r>
              <a:rPr lang="en-US" sz="1600" b="0" i="0" dirty="0">
                <a:effectLst/>
                <a:latin typeface="system-ui"/>
              </a:rPr>
              <a:t>Extract a Falcon 9 launch records HTML table from Wikipedia</a:t>
            </a:r>
          </a:p>
          <a:p>
            <a:pPr algn="l">
              <a:buFont typeface="Arial" panose="020B0604020202020204" pitchFamily="34" charset="0"/>
              <a:buChar char="•"/>
            </a:pPr>
            <a:r>
              <a:rPr lang="en-US" sz="1600" b="0" i="0" dirty="0">
                <a:effectLst/>
                <a:latin typeface="system-ui"/>
              </a:rPr>
              <a:t>Parse the table and convert it into a Pandas data frame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820738" y="1953427"/>
            <a:ext cx="10550524" cy="4045736"/>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TextBox 6">
            <a:hlinkClick r:id="rId3"/>
            <a:extLst>
              <a:ext uri="{FF2B5EF4-FFF2-40B4-BE49-F238E27FC236}">
                <a16:creationId xmlns:a16="http://schemas.microsoft.com/office/drawing/2014/main" id="{A5202976-6132-A865-BE74-A8FBB00954F8}"/>
              </a:ext>
            </a:extLst>
          </p:cNvPr>
          <p:cNvSpPr txBox="1"/>
          <p:nvPr/>
        </p:nvSpPr>
        <p:spPr>
          <a:xfrm>
            <a:off x="829101" y="6025573"/>
            <a:ext cx="9966413" cy="369332"/>
          </a:xfrm>
          <a:prstGeom prst="rect">
            <a:avLst/>
          </a:prstGeom>
          <a:noFill/>
        </p:spPr>
        <p:txBody>
          <a:bodyPr wrap="square">
            <a:spAutoFit/>
          </a:bodyPr>
          <a:lstStyle/>
          <a:p>
            <a:pPr>
              <a:lnSpc>
                <a:spcPct val="100000"/>
              </a:lnSpc>
              <a:spcBef>
                <a:spcPts val="1400"/>
              </a:spcBef>
            </a:pPr>
            <a:r>
              <a:rPr lang="en-US" sz="1800" dirty="0">
                <a:solidFill>
                  <a:schemeClr val="accent3">
                    <a:lumMod val="25000"/>
                  </a:schemeClr>
                </a:solidFill>
                <a:latin typeface="Abadi" panose="020B0604020104020204" pitchFamily="34" charset="0"/>
                <a:hlinkClick r:id="rId3"/>
              </a:rPr>
              <a:t>https://github.com/yankee-samurai/DSrepo/blob/main/jupyter-labs-webscraping.ipynb</a:t>
            </a:r>
            <a:endParaRPr lang="en-US" sz="1800" dirty="0">
              <a:solidFill>
                <a:schemeClr val="accent3">
                  <a:lumMod val="25000"/>
                </a:schemeClr>
              </a:solidFill>
              <a:latin typeface="Abadi" panose="020B0604020104020204" pitchFamily="34" charset="0"/>
            </a:endParaRPr>
          </a:p>
        </p:txBody>
      </p:sp>
      <p:sp>
        <p:nvSpPr>
          <p:cNvPr id="8" name="Terminator 7">
            <a:extLst>
              <a:ext uri="{FF2B5EF4-FFF2-40B4-BE49-F238E27FC236}">
                <a16:creationId xmlns:a16="http://schemas.microsoft.com/office/drawing/2014/main" id="{A6A6EF47-592A-6B11-1BA4-7F3CE33A7805}"/>
              </a:ext>
            </a:extLst>
          </p:cNvPr>
          <p:cNvSpPr/>
          <p:nvPr/>
        </p:nvSpPr>
        <p:spPr>
          <a:xfrm rot="16200000">
            <a:off x="2715213" y="1624759"/>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Start</a:t>
            </a:r>
          </a:p>
        </p:txBody>
      </p:sp>
      <p:sp>
        <p:nvSpPr>
          <p:cNvPr id="9" name="Terminator 8">
            <a:extLst>
              <a:ext uri="{FF2B5EF4-FFF2-40B4-BE49-F238E27FC236}">
                <a16:creationId xmlns:a16="http://schemas.microsoft.com/office/drawing/2014/main" id="{97261ABE-5A46-8232-826F-58F75FE5B4C9}"/>
              </a:ext>
            </a:extLst>
          </p:cNvPr>
          <p:cNvSpPr/>
          <p:nvPr/>
        </p:nvSpPr>
        <p:spPr>
          <a:xfrm rot="16200000">
            <a:off x="8991726" y="4961165"/>
            <a:ext cx="251927" cy="1101012"/>
          </a:xfrm>
          <a:prstGeom prst="flowChartTerminator">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1600" dirty="0"/>
              <a:t>End</a:t>
            </a:r>
          </a:p>
        </p:txBody>
      </p:sp>
      <p:cxnSp>
        <p:nvCxnSpPr>
          <p:cNvPr id="10" name="Straight Arrow Connector 9">
            <a:extLst>
              <a:ext uri="{FF2B5EF4-FFF2-40B4-BE49-F238E27FC236}">
                <a16:creationId xmlns:a16="http://schemas.microsoft.com/office/drawing/2014/main" id="{02B8A7F0-6E44-EDAB-91B7-9075D64D9965}"/>
              </a:ext>
            </a:extLst>
          </p:cNvPr>
          <p:cNvCxnSpPr>
            <a:cxnSpLocks/>
            <a:stCxn id="8" idx="1"/>
            <a:endCxn id="13" idx="0"/>
          </p:cNvCxnSpPr>
          <p:nvPr/>
        </p:nvCxnSpPr>
        <p:spPr>
          <a:xfrm flipH="1">
            <a:off x="2841176" y="2301229"/>
            <a:ext cx="1" cy="100604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a:extLst>
              <a:ext uri="{FF2B5EF4-FFF2-40B4-BE49-F238E27FC236}">
                <a16:creationId xmlns:a16="http://schemas.microsoft.com/office/drawing/2014/main" id="{D47FCDC1-FB40-8D10-2271-63B77EB75945}"/>
              </a:ext>
            </a:extLst>
          </p:cNvPr>
          <p:cNvCxnSpPr>
            <a:cxnSpLocks/>
            <a:stCxn id="14" idx="3"/>
            <a:endCxn id="16" idx="1"/>
          </p:cNvCxnSpPr>
          <p:nvPr/>
        </p:nvCxnSpPr>
        <p:spPr>
          <a:xfrm flipV="1">
            <a:off x="3582960" y="2512509"/>
            <a:ext cx="1069470" cy="2710705"/>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Process 12">
            <a:extLst>
              <a:ext uri="{FF2B5EF4-FFF2-40B4-BE49-F238E27FC236}">
                <a16:creationId xmlns:a16="http://schemas.microsoft.com/office/drawing/2014/main" id="{066EC359-DA65-351A-239B-8D6E1516ED05}"/>
              </a:ext>
            </a:extLst>
          </p:cNvPr>
          <p:cNvSpPr/>
          <p:nvPr/>
        </p:nvSpPr>
        <p:spPr>
          <a:xfrm>
            <a:off x="2099392" y="3307276"/>
            <a:ext cx="1483568" cy="1101012"/>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Configure helper functions</a:t>
            </a:r>
          </a:p>
        </p:txBody>
      </p:sp>
      <p:sp>
        <p:nvSpPr>
          <p:cNvPr id="14" name="Process 13">
            <a:extLst>
              <a:ext uri="{FF2B5EF4-FFF2-40B4-BE49-F238E27FC236}">
                <a16:creationId xmlns:a16="http://schemas.microsoft.com/office/drawing/2014/main" id="{3F699F6F-DCAB-E8E2-1E08-79577E026025}"/>
              </a:ext>
            </a:extLst>
          </p:cNvPr>
          <p:cNvSpPr/>
          <p:nvPr/>
        </p:nvSpPr>
        <p:spPr>
          <a:xfrm>
            <a:off x="2099392" y="4910233"/>
            <a:ext cx="1483568" cy="625961"/>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Execute Request</a:t>
            </a:r>
          </a:p>
        </p:txBody>
      </p:sp>
      <p:cxnSp>
        <p:nvCxnSpPr>
          <p:cNvPr id="15" name="Straight Arrow Connector 14">
            <a:extLst>
              <a:ext uri="{FF2B5EF4-FFF2-40B4-BE49-F238E27FC236}">
                <a16:creationId xmlns:a16="http://schemas.microsoft.com/office/drawing/2014/main" id="{192ECA54-7F60-5680-506A-659769222AFD}"/>
              </a:ext>
            </a:extLst>
          </p:cNvPr>
          <p:cNvCxnSpPr>
            <a:cxnSpLocks/>
            <a:stCxn id="13" idx="2"/>
            <a:endCxn id="14" idx="0"/>
          </p:cNvCxnSpPr>
          <p:nvPr/>
        </p:nvCxnSpPr>
        <p:spPr>
          <a:xfrm>
            <a:off x="2841176" y="4408288"/>
            <a:ext cx="0" cy="5019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Multidocument 15">
            <a:extLst>
              <a:ext uri="{FF2B5EF4-FFF2-40B4-BE49-F238E27FC236}">
                <a16:creationId xmlns:a16="http://schemas.microsoft.com/office/drawing/2014/main" id="{233993B2-C5D4-524B-4E4A-FA29606A36A1}"/>
              </a:ext>
            </a:extLst>
          </p:cNvPr>
          <p:cNvSpPr/>
          <p:nvPr/>
        </p:nvSpPr>
        <p:spPr>
          <a:xfrm>
            <a:off x="4652430" y="2049301"/>
            <a:ext cx="1533765" cy="926416"/>
          </a:xfrm>
          <a:prstGeom prst="flowChartMultidocumen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SpaceX Wiki</a:t>
            </a:r>
          </a:p>
        </p:txBody>
      </p:sp>
      <p:sp>
        <p:nvSpPr>
          <p:cNvPr id="19" name="Predefined Process 18">
            <a:extLst>
              <a:ext uri="{FF2B5EF4-FFF2-40B4-BE49-F238E27FC236}">
                <a16:creationId xmlns:a16="http://schemas.microsoft.com/office/drawing/2014/main" id="{3148F887-39E6-FF8A-58C8-079C94B88364}"/>
              </a:ext>
            </a:extLst>
          </p:cNvPr>
          <p:cNvSpPr/>
          <p:nvPr/>
        </p:nvSpPr>
        <p:spPr>
          <a:xfrm>
            <a:off x="4647045" y="3317355"/>
            <a:ext cx="1343207" cy="1101012"/>
          </a:xfrm>
          <a:prstGeom prst="flowChartPredefined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Beautiful Soup for scraping</a:t>
            </a:r>
          </a:p>
        </p:txBody>
      </p:sp>
      <p:cxnSp>
        <p:nvCxnSpPr>
          <p:cNvPr id="23" name="Straight Arrow Connector 22">
            <a:extLst>
              <a:ext uri="{FF2B5EF4-FFF2-40B4-BE49-F238E27FC236}">
                <a16:creationId xmlns:a16="http://schemas.microsoft.com/office/drawing/2014/main" id="{11C34B78-E66E-0C36-78E3-A7B39B817EF9}"/>
              </a:ext>
            </a:extLst>
          </p:cNvPr>
          <p:cNvCxnSpPr>
            <a:cxnSpLocks/>
            <a:stCxn id="16" idx="2"/>
            <a:endCxn id="19" idx="0"/>
          </p:cNvCxnSpPr>
          <p:nvPr/>
        </p:nvCxnSpPr>
        <p:spPr>
          <a:xfrm>
            <a:off x="5312659" y="2940633"/>
            <a:ext cx="5990" cy="37672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Extract 26">
            <a:extLst>
              <a:ext uri="{FF2B5EF4-FFF2-40B4-BE49-F238E27FC236}">
                <a16:creationId xmlns:a16="http://schemas.microsoft.com/office/drawing/2014/main" id="{6BB27DAC-B048-7484-CD55-66C152FF1E52}"/>
              </a:ext>
            </a:extLst>
          </p:cNvPr>
          <p:cNvSpPr/>
          <p:nvPr/>
        </p:nvSpPr>
        <p:spPr>
          <a:xfrm>
            <a:off x="4164994" y="4685913"/>
            <a:ext cx="2313992" cy="1101012"/>
          </a:xfrm>
          <a:prstGeom prst="flowChartExtra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Extract Feature Names</a:t>
            </a:r>
          </a:p>
        </p:txBody>
      </p:sp>
      <p:cxnSp>
        <p:nvCxnSpPr>
          <p:cNvPr id="28" name="Straight Arrow Connector 27">
            <a:extLst>
              <a:ext uri="{FF2B5EF4-FFF2-40B4-BE49-F238E27FC236}">
                <a16:creationId xmlns:a16="http://schemas.microsoft.com/office/drawing/2014/main" id="{BB5F58A3-BF3D-7D03-D34A-6B8524A3910B}"/>
              </a:ext>
            </a:extLst>
          </p:cNvPr>
          <p:cNvCxnSpPr>
            <a:cxnSpLocks/>
            <a:stCxn id="19" idx="2"/>
            <a:endCxn id="27" idx="0"/>
          </p:cNvCxnSpPr>
          <p:nvPr/>
        </p:nvCxnSpPr>
        <p:spPr>
          <a:xfrm>
            <a:off x="5318649" y="4418367"/>
            <a:ext cx="3341" cy="2675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Process 30">
            <a:extLst>
              <a:ext uri="{FF2B5EF4-FFF2-40B4-BE49-F238E27FC236}">
                <a16:creationId xmlns:a16="http://schemas.microsoft.com/office/drawing/2014/main" id="{A57A990E-64DE-0D88-1D22-7F0996BAA003}"/>
              </a:ext>
            </a:extLst>
          </p:cNvPr>
          <p:cNvSpPr/>
          <p:nvPr/>
        </p:nvSpPr>
        <p:spPr>
          <a:xfrm>
            <a:off x="8007471" y="3979081"/>
            <a:ext cx="2220437" cy="1101012"/>
          </a:xfrm>
          <a:prstGeom prst="flowChartProcess">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Populate the </a:t>
            </a:r>
            <a:r>
              <a:rPr lang="en-US" sz="1600" dirty="0" err="1"/>
              <a:t>Dataframe</a:t>
            </a:r>
            <a:endParaRPr lang="en-US" sz="1600" dirty="0"/>
          </a:p>
        </p:txBody>
      </p:sp>
      <p:sp>
        <p:nvSpPr>
          <p:cNvPr id="32" name="Collate 31">
            <a:extLst>
              <a:ext uri="{FF2B5EF4-FFF2-40B4-BE49-F238E27FC236}">
                <a16:creationId xmlns:a16="http://schemas.microsoft.com/office/drawing/2014/main" id="{89E16697-35FC-208B-B6C8-7E7AB5BAB20E}"/>
              </a:ext>
            </a:extLst>
          </p:cNvPr>
          <p:cNvSpPr/>
          <p:nvPr/>
        </p:nvSpPr>
        <p:spPr>
          <a:xfrm>
            <a:off x="8007471" y="2376101"/>
            <a:ext cx="2220437" cy="1278294"/>
          </a:xfrm>
          <a:prstGeom prst="flowChartCollat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Create</a:t>
            </a:r>
          </a:p>
          <a:p>
            <a:pPr algn="ctr"/>
            <a:r>
              <a:rPr lang="en-US" sz="1600" dirty="0">
                <a:solidFill>
                  <a:schemeClr val="tx1"/>
                </a:solidFill>
              </a:rPr>
              <a:t>Dictionary Lists</a:t>
            </a:r>
          </a:p>
        </p:txBody>
      </p:sp>
      <p:cxnSp>
        <p:nvCxnSpPr>
          <p:cNvPr id="33" name="Elbow Connector 32">
            <a:extLst>
              <a:ext uri="{FF2B5EF4-FFF2-40B4-BE49-F238E27FC236}">
                <a16:creationId xmlns:a16="http://schemas.microsoft.com/office/drawing/2014/main" id="{096A0950-C109-2131-11AE-12B002B88442}"/>
              </a:ext>
            </a:extLst>
          </p:cNvPr>
          <p:cNvCxnSpPr>
            <a:cxnSpLocks/>
            <a:stCxn id="27" idx="3"/>
            <a:endCxn id="32" idx="0"/>
          </p:cNvCxnSpPr>
          <p:nvPr/>
        </p:nvCxnSpPr>
        <p:spPr>
          <a:xfrm flipV="1">
            <a:off x="5900488" y="2376101"/>
            <a:ext cx="3217202" cy="2860318"/>
          </a:xfrm>
          <a:prstGeom prst="bentConnector4">
            <a:avLst>
              <a:gd name="adj1" fmla="val 23755"/>
              <a:gd name="adj2" fmla="val 10799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96C0A9B1-C04C-B2B6-20B2-954A8AFA8BB0}"/>
              </a:ext>
            </a:extLst>
          </p:cNvPr>
          <p:cNvCxnSpPr>
            <a:cxnSpLocks/>
            <a:stCxn id="32" idx="2"/>
            <a:endCxn id="31" idx="0"/>
          </p:cNvCxnSpPr>
          <p:nvPr/>
        </p:nvCxnSpPr>
        <p:spPr>
          <a:xfrm>
            <a:off x="9117690" y="3654395"/>
            <a:ext cx="0" cy="32468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019CED8-50F4-84EE-2225-50852E6966F4}"/>
              </a:ext>
            </a:extLst>
          </p:cNvPr>
          <p:cNvCxnSpPr>
            <a:cxnSpLocks/>
            <a:stCxn id="31" idx="2"/>
            <a:endCxn id="9" idx="3"/>
          </p:cNvCxnSpPr>
          <p:nvPr/>
        </p:nvCxnSpPr>
        <p:spPr>
          <a:xfrm>
            <a:off x="9117690" y="5080093"/>
            <a:ext cx="0" cy="30561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3051</TotalTime>
  <Words>2637</Words>
  <Application>Microsoft Macintosh PowerPoint</Application>
  <PresentationFormat>Widescreen</PresentationFormat>
  <Paragraphs>360</Paragraphs>
  <Slides>48</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D-DIN-Regular</vt:lpstr>
      <vt:lpstr>system-ui</vt: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NMJACL Treasurer</cp:lastModifiedBy>
  <cp:revision>205</cp:revision>
  <dcterms:created xsi:type="dcterms:W3CDTF">2021-04-29T18:58:34Z</dcterms:created>
  <dcterms:modified xsi:type="dcterms:W3CDTF">2025-01-31T03:18:44Z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